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0"/>
  </p:notesMasterIdLst>
  <p:sldIdLst>
    <p:sldId id="258" r:id="rId2"/>
    <p:sldId id="299" r:id="rId3"/>
    <p:sldId id="300" r:id="rId4"/>
    <p:sldId id="260" r:id="rId5"/>
    <p:sldId id="340" r:id="rId6"/>
    <p:sldId id="336" r:id="rId7"/>
    <p:sldId id="301" r:id="rId8"/>
    <p:sldId id="335" r:id="rId9"/>
    <p:sldId id="302" r:id="rId10"/>
    <p:sldId id="343" r:id="rId11"/>
    <p:sldId id="363" r:id="rId12"/>
    <p:sldId id="364" r:id="rId13"/>
    <p:sldId id="362" r:id="rId14"/>
    <p:sldId id="361" r:id="rId15"/>
    <p:sldId id="366" r:id="rId16"/>
    <p:sldId id="367" r:id="rId17"/>
    <p:sldId id="368" r:id="rId18"/>
    <p:sldId id="369" r:id="rId19"/>
    <p:sldId id="370" r:id="rId20"/>
    <p:sldId id="371" r:id="rId21"/>
    <p:sldId id="358" r:id="rId22"/>
    <p:sldId id="304" r:id="rId23"/>
    <p:sldId id="332" r:id="rId24"/>
    <p:sldId id="356" r:id="rId25"/>
    <p:sldId id="359" r:id="rId26"/>
    <p:sldId id="353" r:id="rId27"/>
    <p:sldId id="354" r:id="rId28"/>
    <p:sldId id="355" r:id="rId29"/>
    <p:sldId id="357" r:id="rId30"/>
    <p:sldId id="312" r:id="rId31"/>
    <p:sldId id="334" r:id="rId32"/>
    <p:sldId id="333" r:id="rId33"/>
    <p:sldId id="270" r:id="rId34"/>
    <p:sldId id="365" r:id="rId35"/>
    <p:sldId id="310" r:id="rId36"/>
    <p:sldId id="308" r:id="rId37"/>
    <p:sldId id="309" r:id="rId38"/>
    <p:sldId id="311" r:id="rId39"/>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0E3"/>
    <a:srgbClr val="CC09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85" autoAdjust="0"/>
    <p:restoredTop sz="93890" autoAdjust="0"/>
  </p:normalViewPr>
  <p:slideViewPr>
    <p:cSldViewPr snapToGrid="0">
      <p:cViewPr>
        <p:scale>
          <a:sx n="50" d="100"/>
          <a:sy n="50" d="100"/>
        </p:scale>
        <p:origin x="-168" y="4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65487E-43E0-4D64-B789-4878F67807DB}" type="datetimeFigureOut">
              <a:rPr lang="tr-TR" smtClean="0"/>
              <a:t>1.6.2019</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F769DD-2A04-40A8-BC35-6C990D3FAB31}" type="slidenum">
              <a:rPr lang="tr-TR" smtClean="0"/>
              <a:t>‹#›</a:t>
            </a:fld>
            <a:endParaRPr lang="tr-TR"/>
          </a:p>
        </p:txBody>
      </p:sp>
    </p:spTree>
    <p:extLst>
      <p:ext uri="{BB962C8B-B14F-4D97-AF65-F5344CB8AC3E}">
        <p14:creationId xmlns:p14="http://schemas.microsoft.com/office/powerpoint/2010/main" val="12675846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5"/>
          </p:nvPr>
        </p:nvSpPr>
        <p:spPr/>
        <p:txBody>
          <a:bodyPr/>
          <a:lstStyle/>
          <a:p>
            <a:fld id="{D1F769DD-2A04-40A8-BC35-6C990D3FAB31}" type="slidenum">
              <a:rPr lang="tr-TR" smtClean="0"/>
              <a:t>5</a:t>
            </a:fld>
            <a:endParaRPr lang="tr-TR"/>
          </a:p>
        </p:txBody>
      </p:sp>
    </p:spTree>
    <p:extLst>
      <p:ext uri="{BB962C8B-B14F-4D97-AF65-F5344CB8AC3E}">
        <p14:creationId xmlns:p14="http://schemas.microsoft.com/office/powerpoint/2010/main" val="17816418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5"/>
          </p:nvPr>
        </p:nvSpPr>
        <p:spPr/>
        <p:txBody>
          <a:bodyPr/>
          <a:lstStyle/>
          <a:p>
            <a:fld id="{D1F769DD-2A04-40A8-BC35-6C990D3FAB31}" type="slidenum">
              <a:rPr lang="tr-TR" smtClean="0"/>
              <a:t>17</a:t>
            </a:fld>
            <a:endParaRPr lang="tr-TR"/>
          </a:p>
        </p:txBody>
      </p:sp>
    </p:spTree>
    <p:extLst>
      <p:ext uri="{BB962C8B-B14F-4D97-AF65-F5344CB8AC3E}">
        <p14:creationId xmlns:p14="http://schemas.microsoft.com/office/powerpoint/2010/main" val="25231265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5"/>
          </p:nvPr>
        </p:nvSpPr>
        <p:spPr/>
        <p:txBody>
          <a:bodyPr/>
          <a:lstStyle/>
          <a:p>
            <a:fld id="{D1F769DD-2A04-40A8-BC35-6C990D3FAB31}" type="slidenum">
              <a:rPr lang="tr-TR" smtClean="0"/>
              <a:t>18</a:t>
            </a:fld>
            <a:endParaRPr lang="tr-TR"/>
          </a:p>
        </p:txBody>
      </p:sp>
    </p:spTree>
    <p:extLst>
      <p:ext uri="{BB962C8B-B14F-4D97-AF65-F5344CB8AC3E}">
        <p14:creationId xmlns:p14="http://schemas.microsoft.com/office/powerpoint/2010/main" val="28743537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5"/>
          </p:nvPr>
        </p:nvSpPr>
        <p:spPr/>
        <p:txBody>
          <a:bodyPr/>
          <a:lstStyle/>
          <a:p>
            <a:fld id="{D1F769DD-2A04-40A8-BC35-6C990D3FAB31}" type="slidenum">
              <a:rPr lang="tr-TR" smtClean="0"/>
              <a:t>19</a:t>
            </a:fld>
            <a:endParaRPr lang="tr-TR"/>
          </a:p>
        </p:txBody>
      </p:sp>
    </p:spTree>
    <p:extLst>
      <p:ext uri="{BB962C8B-B14F-4D97-AF65-F5344CB8AC3E}">
        <p14:creationId xmlns:p14="http://schemas.microsoft.com/office/powerpoint/2010/main" val="24620296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5"/>
          </p:nvPr>
        </p:nvSpPr>
        <p:spPr/>
        <p:txBody>
          <a:bodyPr/>
          <a:lstStyle/>
          <a:p>
            <a:fld id="{D1F769DD-2A04-40A8-BC35-6C990D3FAB31}" type="slidenum">
              <a:rPr lang="tr-TR" smtClean="0"/>
              <a:t>20</a:t>
            </a:fld>
            <a:endParaRPr lang="tr-TR"/>
          </a:p>
        </p:txBody>
      </p:sp>
    </p:spTree>
    <p:extLst>
      <p:ext uri="{BB962C8B-B14F-4D97-AF65-F5344CB8AC3E}">
        <p14:creationId xmlns:p14="http://schemas.microsoft.com/office/powerpoint/2010/main" val="25214561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5"/>
          </p:nvPr>
        </p:nvSpPr>
        <p:spPr/>
        <p:txBody>
          <a:bodyPr/>
          <a:lstStyle/>
          <a:p>
            <a:fld id="{D1F769DD-2A04-40A8-BC35-6C990D3FAB31}" type="slidenum">
              <a:rPr lang="tr-TR" smtClean="0"/>
              <a:t>21</a:t>
            </a:fld>
            <a:endParaRPr lang="tr-TR"/>
          </a:p>
        </p:txBody>
      </p:sp>
    </p:spTree>
    <p:extLst>
      <p:ext uri="{BB962C8B-B14F-4D97-AF65-F5344CB8AC3E}">
        <p14:creationId xmlns:p14="http://schemas.microsoft.com/office/powerpoint/2010/main" val="30198601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5"/>
          </p:nvPr>
        </p:nvSpPr>
        <p:spPr/>
        <p:txBody>
          <a:bodyPr/>
          <a:lstStyle/>
          <a:p>
            <a:fld id="{D1F769DD-2A04-40A8-BC35-6C990D3FAB31}" type="slidenum">
              <a:rPr lang="tr-TR" smtClean="0"/>
              <a:t>22</a:t>
            </a:fld>
            <a:endParaRPr lang="tr-TR"/>
          </a:p>
        </p:txBody>
      </p:sp>
    </p:spTree>
    <p:extLst>
      <p:ext uri="{BB962C8B-B14F-4D97-AF65-F5344CB8AC3E}">
        <p14:creationId xmlns:p14="http://schemas.microsoft.com/office/powerpoint/2010/main" val="10353913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5"/>
          </p:nvPr>
        </p:nvSpPr>
        <p:spPr/>
        <p:txBody>
          <a:bodyPr/>
          <a:lstStyle/>
          <a:p>
            <a:fld id="{D1F769DD-2A04-40A8-BC35-6C990D3FAB31}" type="slidenum">
              <a:rPr lang="tr-TR" smtClean="0"/>
              <a:t>23</a:t>
            </a:fld>
            <a:endParaRPr lang="tr-TR"/>
          </a:p>
        </p:txBody>
      </p:sp>
    </p:spTree>
    <p:extLst>
      <p:ext uri="{BB962C8B-B14F-4D97-AF65-F5344CB8AC3E}">
        <p14:creationId xmlns:p14="http://schemas.microsoft.com/office/powerpoint/2010/main" val="25202124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5"/>
          </p:nvPr>
        </p:nvSpPr>
        <p:spPr/>
        <p:txBody>
          <a:bodyPr/>
          <a:lstStyle/>
          <a:p>
            <a:fld id="{D1F769DD-2A04-40A8-BC35-6C990D3FAB31}" type="slidenum">
              <a:rPr lang="tr-TR" smtClean="0"/>
              <a:t>24</a:t>
            </a:fld>
            <a:endParaRPr lang="tr-TR"/>
          </a:p>
        </p:txBody>
      </p:sp>
    </p:spTree>
    <p:extLst>
      <p:ext uri="{BB962C8B-B14F-4D97-AF65-F5344CB8AC3E}">
        <p14:creationId xmlns:p14="http://schemas.microsoft.com/office/powerpoint/2010/main" val="20445482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5"/>
          </p:nvPr>
        </p:nvSpPr>
        <p:spPr/>
        <p:txBody>
          <a:bodyPr/>
          <a:lstStyle/>
          <a:p>
            <a:fld id="{D1F769DD-2A04-40A8-BC35-6C990D3FAB31}" type="slidenum">
              <a:rPr lang="tr-TR" smtClean="0"/>
              <a:t>25</a:t>
            </a:fld>
            <a:endParaRPr lang="tr-TR"/>
          </a:p>
        </p:txBody>
      </p:sp>
    </p:spTree>
    <p:extLst>
      <p:ext uri="{BB962C8B-B14F-4D97-AF65-F5344CB8AC3E}">
        <p14:creationId xmlns:p14="http://schemas.microsoft.com/office/powerpoint/2010/main" val="33519119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5"/>
          </p:nvPr>
        </p:nvSpPr>
        <p:spPr/>
        <p:txBody>
          <a:bodyPr/>
          <a:lstStyle/>
          <a:p>
            <a:fld id="{D1F769DD-2A04-40A8-BC35-6C990D3FAB31}" type="slidenum">
              <a:rPr lang="tr-TR" smtClean="0"/>
              <a:t>26</a:t>
            </a:fld>
            <a:endParaRPr lang="tr-TR"/>
          </a:p>
        </p:txBody>
      </p:sp>
    </p:spTree>
    <p:extLst>
      <p:ext uri="{BB962C8B-B14F-4D97-AF65-F5344CB8AC3E}">
        <p14:creationId xmlns:p14="http://schemas.microsoft.com/office/powerpoint/2010/main" val="99722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5"/>
          </p:nvPr>
        </p:nvSpPr>
        <p:spPr/>
        <p:txBody>
          <a:bodyPr/>
          <a:lstStyle/>
          <a:p>
            <a:fld id="{D1F769DD-2A04-40A8-BC35-6C990D3FAB31}" type="slidenum">
              <a:rPr lang="tr-TR" smtClean="0"/>
              <a:t>6</a:t>
            </a:fld>
            <a:endParaRPr lang="tr-TR"/>
          </a:p>
        </p:txBody>
      </p:sp>
    </p:spTree>
    <p:extLst>
      <p:ext uri="{BB962C8B-B14F-4D97-AF65-F5344CB8AC3E}">
        <p14:creationId xmlns:p14="http://schemas.microsoft.com/office/powerpoint/2010/main" val="6186128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5"/>
          </p:nvPr>
        </p:nvSpPr>
        <p:spPr/>
        <p:txBody>
          <a:bodyPr/>
          <a:lstStyle/>
          <a:p>
            <a:fld id="{D1F769DD-2A04-40A8-BC35-6C990D3FAB31}" type="slidenum">
              <a:rPr lang="tr-TR" smtClean="0"/>
              <a:t>27</a:t>
            </a:fld>
            <a:endParaRPr lang="tr-TR"/>
          </a:p>
        </p:txBody>
      </p:sp>
    </p:spTree>
    <p:extLst>
      <p:ext uri="{BB962C8B-B14F-4D97-AF65-F5344CB8AC3E}">
        <p14:creationId xmlns:p14="http://schemas.microsoft.com/office/powerpoint/2010/main" val="39615030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5"/>
          </p:nvPr>
        </p:nvSpPr>
        <p:spPr/>
        <p:txBody>
          <a:bodyPr/>
          <a:lstStyle/>
          <a:p>
            <a:fld id="{D1F769DD-2A04-40A8-BC35-6C990D3FAB31}" type="slidenum">
              <a:rPr lang="tr-TR" smtClean="0"/>
              <a:t>28</a:t>
            </a:fld>
            <a:endParaRPr lang="tr-TR"/>
          </a:p>
        </p:txBody>
      </p:sp>
    </p:spTree>
    <p:extLst>
      <p:ext uri="{BB962C8B-B14F-4D97-AF65-F5344CB8AC3E}">
        <p14:creationId xmlns:p14="http://schemas.microsoft.com/office/powerpoint/2010/main" val="1514435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5"/>
          </p:nvPr>
        </p:nvSpPr>
        <p:spPr/>
        <p:txBody>
          <a:bodyPr/>
          <a:lstStyle/>
          <a:p>
            <a:fld id="{D1F769DD-2A04-40A8-BC35-6C990D3FAB31}" type="slidenum">
              <a:rPr lang="tr-TR" smtClean="0"/>
              <a:t>29</a:t>
            </a:fld>
            <a:endParaRPr lang="tr-TR"/>
          </a:p>
        </p:txBody>
      </p:sp>
    </p:spTree>
    <p:extLst>
      <p:ext uri="{BB962C8B-B14F-4D97-AF65-F5344CB8AC3E}">
        <p14:creationId xmlns:p14="http://schemas.microsoft.com/office/powerpoint/2010/main" val="12113448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5"/>
          </p:nvPr>
        </p:nvSpPr>
        <p:spPr/>
        <p:txBody>
          <a:bodyPr/>
          <a:lstStyle/>
          <a:p>
            <a:fld id="{D1F769DD-2A04-40A8-BC35-6C990D3FAB31}" type="slidenum">
              <a:rPr lang="tr-TR" smtClean="0"/>
              <a:t>31</a:t>
            </a:fld>
            <a:endParaRPr lang="tr-TR"/>
          </a:p>
        </p:txBody>
      </p:sp>
    </p:spTree>
    <p:extLst>
      <p:ext uri="{BB962C8B-B14F-4D97-AF65-F5344CB8AC3E}">
        <p14:creationId xmlns:p14="http://schemas.microsoft.com/office/powerpoint/2010/main" val="4821523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5"/>
          </p:nvPr>
        </p:nvSpPr>
        <p:spPr/>
        <p:txBody>
          <a:bodyPr/>
          <a:lstStyle/>
          <a:p>
            <a:fld id="{D1F769DD-2A04-40A8-BC35-6C990D3FAB31}" type="slidenum">
              <a:rPr lang="tr-TR" smtClean="0"/>
              <a:t>34</a:t>
            </a:fld>
            <a:endParaRPr lang="tr-TR"/>
          </a:p>
        </p:txBody>
      </p:sp>
    </p:spTree>
    <p:extLst>
      <p:ext uri="{BB962C8B-B14F-4D97-AF65-F5344CB8AC3E}">
        <p14:creationId xmlns:p14="http://schemas.microsoft.com/office/powerpoint/2010/main" val="42108688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5"/>
          </p:nvPr>
        </p:nvSpPr>
        <p:spPr/>
        <p:txBody>
          <a:bodyPr/>
          <a:lstStyle/>
          <a:p>
            <a:fld id="{D1F769DD-2A04-40A8-BC35-6C990D3FAB31}" type="slidenum">
              <a:rPr lang="tr-TR" smtClean="0"/>
              <a:t>35</a:t>
            </a:fld>
            <a:endParaRPr lang="tr-TR"/>
          </a:p>
        </p:txBody>
      </p:sp>
    </p:spTree>
    <p:extLst>
      <p:ext uri="{BB962C8B-B14F-4D97-AF65-F5344CB8AC3E}">
        <p14:creationId xmlns:p14="http://schemas.microsoft.com/office/powerpoint/2010/main" val="23470219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5"/>
          </p:nvPr>
        </p:nvSpPr>
        <p:spPr/>
        <p:txBody>
          <a:bodyPr/>
          <a:lstStyle/>
          <a:p>
            <a:fld id="{D1F769DD-2A04-40A8-BC35-6C990D3FAB31}" type="slidenum">
              <a:rPr lang="tr-TR" smtClean="0"/>
              <a:t>36</a:t>
            </a:fld>
            <a:endParaRPr lang="tr-TR"/>
          </a:p>
        </p:txBody>
      </p:sp>
    </p:spTree>
    <p:extLst>
      <p:ext uri="{BB962C8B-B14F-4D97-AF65-F5344CB8AC3E}">
        <p14:creationId xmlns:p14="http://schemas.microsoft.com/office/powerpoint/2010/main" val="42553393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5"/>
          </p:nvPr>
        </p:nvSpPr>
        <p:spPr/>
        <p:txBody>
          <a:bodyPr/>
          <a:lstStyle/>
          <a:p>
            <a:fld id="{D1F769DD-2A04-40A8-BC35-6C990D3FAB31}" type="slidenum">
              <a:rPr lang="tr-TR" smtClean="0"/>
              <a:t>37</a:t>
            </a:fld>
            <a:endParaRPr lang="tr-TR"/>
          </a:p>
        </p:txBody>
      </p:sp>
    </p:spTree>
    <p:extLst>
      <p:ext uri="{BB962C8B-B14F-4D97-AF65-F5344CB8AC3E}">
        <p14:creationId xmlns:p14="http://schemas.microsoft.com/office/powerpoint/2010/main" val="8352991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5"/>
          </p:nvPr>
        </p:nvSpPr>
        <p:spPr/>
        <p:txBody>
          <a:bodyPr/>
          <a:lstStyle/>
          <a:p>
            <a:fld id="{D1F769DD-2A04-40A8-BC35-6C990D3FAB31}" type="slidenum">
              <a:rPr lang="tr-TR" smtClean="0"/>
              <a:t>38</a:t>
            </a:fld>
            <a:endParaRPr lang="tr-TR"/>
          </a:p>
        </p:txBody>
      </p:sp>
    </p:spTree>
    <p:extLst>
      <p:ext uri="{BB962C8B-B14F-4D97-AF65-F5344CB8AC3E}">
        <p14:creationId xmlns:p14="http://schemas.microsoft.com/office/powerpoint/2010/main" val="12920706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5"/>
          </p:nvPr>
        </p:nvSpPr>
        <p:spPr/>
        <p:txBody>
          <a:bodyPr/>
          <a:lstStyle/>
          <a:p>
            <a:fld id="{D1F769DD-2A04-40A8-BC35-6C990D3FAB31}" type="slidenum">
              <a:rPr lang="tr-TR" smtClean="0"/>
              <a:t>10</a:t>
            </a:fld>
            <a:endParaRPr lang="tr-TR"/>
          </a:p>
        </p:txBody>
      </p:sp>
    </p:spTree>
    <p:extLst>
      <p:ext uri="{BB962C8B-B14F-4D97-AF65-F5344CB8AC3E}">
        <p14:creationId xmlns:p14="http://schemas.microsoft.com/office/powerpoint/2010/main" val="1469272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5"/>
          </p:nvPr>
        </p:nvSpPr>
        <p:spPr/>
        <p:txBody>
          <a:bodyPr/>
          <a:lstStyle/>
          <a:p>
            <a:fld id="{D1F769DD-2A04-40A8-BC35-6C990D3FAB31}" type="slidenum">
              <a:rPr lang="tr-TR" smtClean="0"/>
              <a:t>11</a:t>
            </a:fld>
            <a:endParaRPr lang="tr-TR"/>
          </a:p>
        </p:txBody>
      </p:sp>
    </p:spTree>
    <p:extLst>
      <p:ext uri="{BB962C8B-B14F-4D97-AF65-F5344CB8AC3E}">
        <p14:creationId xmlns:p14="http://schemas.microsoft.com/office/powerpoint/2010/main" val="7628945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5"/>
          </p:nvPr>
        </p:nvSpPr>
        <p:spPr/>
        <p:txBody>
          <a:bodyPr/>
          <a:lstStyle/>
          <a:p>
            <a:fld id="{D1F769DD-2A04-40A8-BC35-6C990D3FAB31}" type="slidenum">
              <a:rPr lang="tr-TR" smtClean="0"/>
              <a:t>12</a:t>
            </a:fld>
            <a:endParaRPr lang="tr-TR"/>
          </a:p>
        </p:txBody>
      </p:sp>
    </p:spTree>
    <p:extLst>
      <p:ext uri="{BB962C8B-B14F-4D97-AF65-F5344CB8AC3E}">
        <p14:creationId xmlns:p14="http://schemas.microsoft.com/office/powerpoint/2010/main" val="28530497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5"/>
          </p:nvPr>
        </p:nvSpPr>
        <p:spPr/>
        <p:txBody>
          <a:bodyPr/>
          <a:lstStyle/>
          <a:p>
            <a:fld id="{D1F769DD-2A04-40A8-BC35-6C990D3FAB31}" type="slidenum">
              <a:rPr lang="tr-TR" smtClean="0"/>
              <a:t>13</a:t>
            </a:fld>
            <a:endParaRPr lang="tr-TR"/>
          </a:p>
        </p:txBody>
      </p:sp>
    </p:spTree>
    <p:extLst>
      <p:ext uri="{BB962C8B-B14F-4D97-AF65-F5344CB8AC3E}">
        <p14:creationId xmlns:p14="http://schemas.microsoft.com/office/powerpoint/2010/main" val="32594215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5"/>
          </p:nvPr>
        </p:nvSpPr>
        <p:spPr/>
        <p:txBody>
          <a:bodyPr/>
          <a:lstStyle/>
          <a:p>
            <a:fld id="{D1F769DD-2A04-40A8-BC35-6C990D3FAB31}" type="slidenum">
              <a:rPr lang="tr-TR" smtClean="0"/>
              <a:t>14</a:t>
            </a:fld>
            <a:endParaRPr lang="tr-TR"/>
          </a:p>
        </p:txBody>
      </p:sp>
    </p:spTree>
    <p:extLst>
      <p:ext uri="{BB962C8B-B14F-4D97-AF65-F5344CB8AC3E}">
        <p14:creationId xmlns:p14="http://schemas.microsoft.com/office/powerpoint/2010/main" val="33529796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5"/>
          </p:nvPr>
        </p:nvSpPr>
        <p:spPr/>
        <p:txBody>
          <a:bodyPr/>
          <a:lstStyle/>
          <a:p>
            <a:fld id="{D1F769DD-2A04-40A8-BC35-6C990D3FAB31}" type="slidenum">
              <a:rPr lang="tr-TR" smtClean="0"/>
              <a:t>15</a:t>
            </a:fld>
            <a:endParaRPr lang="tr-TR"/>
          </a:p>
        </p:txBody>
      </p:sp>
    </p:spTree>
    <p:extLst>
      <p:ext uri="{BB962C8B-B14F-4D97-AF65-F5344CB8AC3E}">
        <p14:creationId xmlns:p14="http://schemas.microsoft.com/office/powerpoint/2010/main" val="25494492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5"/>
          </p:nvPr>
        </p:nvSpPr>
        <p:spPr/>
        <p:txBody>
          <a:bodyPr/>
          <a:lstStyle/>
          <a:p>
            <a:fld id="{D1F769DD-2A04-40A8-BC35-6C990D3FAB31}" type="slidenum">
              <a:rPr lang="tr-TR" smtClean="0"/>
              <a:t>16</a:t>
            </a:fld>
            <a:endParaRPr lang="tr-TR"/>
          </a:p>
        </p:txBody>
      </p:sp>
    </p:spTree>
    <p:extLst>
      <p:ext uri="{BB962C8B-B14F-4D97-AF65-F5344CB8AC3E}">
        <p14:creationId xmlns:p14="http://schemas.microsoft.com/office/powerpoint/2010/main" val="12824278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914400" y="2130426"/>
            <a:ext cx="10363200" cy="1470025"/>
          </a:xfrm>
        </p:spPr>
        <p:txBody>
          <a:bodyPr/>
          <a:lstStyle/>
          <a:p>
            <a:r>
              <a:rPr lang="tr-TR"/>
              <a:t>Asıl başlık stili için tıklatın</a:t>
            </a:r>
          </a:p>
        </p:txBody>
      </p:sp>
      <p:sp>
        <p:nvSpPr>
          <p:cNvPr id="3" name="2 Alt Başlık"/>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p>
            <a:fld id="{92156CF8-A623-45F5-A886-619510611465}" type="datetime1">
              <a:rPr lang="tr-TR" smtClean="0">
                <a:solidFill>
                  <a:prstClr val="black">
                    <a:tint val="75000"/>
                  </a:prstClr>
                </a:solidFill>
              </a:rPr>
              <a:t>1.6.2019</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r>
              <a:rPr lang="tr-TR">
                <a:solidFill>
                  <a:prstClr val="black">
                    <a:tint val="75000"/>
                  </a:prstClr>
                </a:solidFill>
              </a:rPr>
              <a:t>www.interra.com.tr</a:t>
            </a:r>
          </a:p>
        </p:txBody>
      </p:sp>
      <p:sp>
        <p:nvSpPr>
          <p:cNvPr id="6" name="5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3552167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3ED4EE0A-6150-400A-98E0-122EC3268AE0}" type="datetime1">
              <a:rPr lang="tr-TR" smtClean="0">
                <a:solidFill>
                  <a:prstClr val="black">
                    <a:tint val="75000"/>
                  </a:prstClr>
                </a:solidFill>
              </a:rPr>
              <a:t>1.6.2019</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r>
              <a:rPr lang="tr-TR">
                <a:solidFill>
                  <a:prstClr val="black">
                    <a:tint val="75000"/>
                  </a:prstClr>
                </a:solidFill>
              </a:rPr>
              <a:t>www.interra.com.tr</a:t>
            </a:r>
          </a:p>
        </p:txBody>
      </p:sp>
      <p:sp>
        <p:nvSpPr>
          <p:cNvPr id="6" name="5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598242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8839200" y="274639"/>
            <a:ext cx="27432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609600" y="274639"/>
            <a:ext cx="80264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FE62F376-DD10-4A87-8214-1574FFD16CFB}" type="datetime1">
              <a:rPr lang="tr-TR" smtClean="0">
                <a:solidFill>
                  <a:prstClr val="black">
                    <a:tint val="75000"/>
                  </a:prstClr>
                </a:solidFill>
              </a:rPr>
              <a:t>1.6.2019</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r>
              <a:rPr lang="tr-TR">
                <a:solidFill>
                  <a:prstClr val="black">
                    <a:tint val="75000"/>
                  </a:prstClr>
                </a:solidFill>
              </a:rPr>
              <a:t>www.interra.com.tr</a:t>
            </a:r>
          </a:p>
        </p:txBody>
      </p:sp>
      <p:sp>
        <p:nvSpPr>
          <p:cNvPr id="6" name="5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895678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1510D63E-E11A-4171-827C-49DCADCFBD28}" type="datetime1">
              <a:rPr lang="tr-TR" smtClean="0">
                <a:solidFill>
                  <a:prstClr val="black">
                    <a:tint val="75000"/>
                  </a:prstClr>
                </a:solidFill>
              </a:rPr>
              <a:t>1.6.2019</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r>
              <a:rPr lang="tr-TR">
                <a:solidFill>
                  <a:prstClr val="black">
                    <a:tint val="75000"/>
                  </a:prstClr>
                </a:solidFill>
              </a:rPr>
              <a:t>www.interra.com.tr</a:t>
            </a:r>
          </a:p>
        </p:txBody>
      </p:sp>
      <p:sp>
        <p:nvSpPr>
          <p:cNvPr id="6" name="5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197386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963084" y="4406901"/>
            <a:ext cx="103632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p>
            <a:fld id="{BDBF852F-DDB8-49F4-8B9A-F5B5A4244F4E}" type="datetime1">
              <a:rPr lang="tr-TR" smtClean="0">
                <a:solidFill>
                  <a:prstClr val="black">
                    <a:tint val="75000"/>
                  </a:prstClr>
                </a:solidFill>
              </a:rPr>
              <a:t>1.6.2019</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r>
              <a:rPr lang="tr-TR">
                <a:solidFill>
                  <a:prstClr val="black">
                    <a:tint val="75000"/>
                  </a:prstClr>
                </a:solidFill>
              </a:rPr>
              <a:t>www.interra.com.tr</a:t>
            </a:r>
          </a:p>
        </p:txBody>
      </p:sp>
      <p:sp>
        <p:nvSpPr>
          <p:cNvPr id="6" name="5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555603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p:cNvSpPr>
            <a:spLocks noGrp="1"/>
          </p:cNvSpPr>
          <p:nvPr>
            <p:ph type="dt" sz="half" idx="10"/>
          </p:nvPr>
        </p:nvSpPr>
        <p:spPr/>
        <p:txBody>
          <a:bodyPr/>
          <a:lstStyle/>
          <a:p>
            <a:fld id="{39470D48-070C-4D6D-B2B0-5AD17E6E3EFC}" type="datetime1">
              <a:rPr lang="tr-TR" smtClean="0">
                <a:solidFill>
                  <a:prstClr val="black">
                    <a:tint val="75000"/>
                  </a:prstClr>
                </a:solidFill>
              </a:rPr>
              <a:t>1.6.2019</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r>
              <a:rPr lang="tr-TR">
                <a:solidFill>
                  <a:prstClr val="black">
                    <a:tint val="75000"/>
                  </a:prstClr>
                </a:solidFill>
              </a:rPr>
              <a:t>www.interra.com.tr</a:t>
            </a:r>
          </a:p>
        </p:txBody>
      </p:sp>
      <p:sp>
        <p:nvSpPr>
          <p:cNvPr id="7" name="6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361258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6 Veri Yer Tutucusu"/>
          <p:cNvSpPr>
            <a:spLocks noGrp="1"/>
          </p:cNvSpPr>
          <p:nvPr>
            <p:ph type="dt" sz="half" idx="10"/>
          </p:nvPr>
        </p:nvSpPr>
        <p:spPr/>
        <p:txBody>
          <a:bodyPr/>
          <a:lstStyle/>
          <a:p>
            <a:fld id="{2879EDEC-55B0-49DD-A147-35FCCDF3A775}" type="datetime1">
              <a:rPr lang="tr-TR" smtClean="0">
                <a:solidFill>
                  <a:prstClr val="black">
                    <a:tint val="75000"/>
                  </a:prstClr>
                </a:solidFill>
              </a:rPr>
              <a:t>1.6.2019</a:t>
            </a:fld>
            <a:endParaRPr lang="tr-TR">
              <a:solidFill>
                <a:prstClr val="black">
                  <a:tint val="75000"/>
                </a:prstClr>
              </a:solidFill>
            </a:endParaRPr>
          </a:p>
        </p:txBody>
      </p:sp>
      <p:sp>
        <p:nvSpPr>
          <p:cNvPr id="8" name="7 Altbilgi Yer Tutucusu"/>
          <p:cNvSpPr>
            <a:spLocks noGrp="1"/>
          </p:cNvSpPr>
          <p:nvPr>
            <p:ph type="ftr" sz="quarter" idx="11"/>
          </p:nvPr>
        </p:nvSpPr>
        <p:spPr/>
        <p:txBody>
          <a:bodyPr/>
          <a:lstStyle/>
          <a:p>
            <a:r>
              <a:rPr lang="tr-TR">
                <a:solidFill>
                  <a:prstClr val="black">
                    <a:tint val="75000"/>
                  </a:prstClr>
                </a:solidFill>
              </a:rPr>
              <a:t>www.interra.com.tr</a:t>
            </a:r>
          </a:p>
        </p:txBody>
      </p:sp>
      <p:sp>
        <p:nvSpPr>
          <p:cNvPr id="9" name="8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32597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Veri Yer Tutucusu"/>
          <p:cNvSpPr>
            <a:spLocks noGrp="1"/>
          </p:cNvSpPr>
          <p:nvPr>
            <p:ph type="dt" sz="half" idx="10"/>
          </p:nvPr>
        </p:nvSpPr>
        <p:spPr/>
        <p:txBody>
          <a:bodyPr/>
          <a:lstStyle/>
          <a:p>
            <a:fld id="{E83CA398-7976-491B-80B1-1C67408FA8C9}" type="datetime1">
              <a:rPr lang="tr-TR" smtClean="0">
                <a:solidFill>
                  <a:prstClr val="black">
                    <a:tint val="75000"/>
                  </a:prstClr>
                </a:solidFill>
              </a:rPr>
              <a:t>1.6.2019</a:t>
            </a:fld>
            <a:endParaRPr lang="tr-TR">
              <a:solidFill>
                <a:prstClr val="black">
                  <a:tint val="75000"/>
                </a:prstClr>
              </a:solidFill>
            </a:endParaRPr>
          </a:p>
        </p:txBody>
      </p:sp>
      <p:sp>
        <p:nvSpPr>
          <p:cNvPr id="4" name="3 Altbilgi Yer Tutucusu"/>
          <p:cNvSpPr>
            <a:spLocks noGrp="1"/>
          </p:cNvSpPr>
          <p:nvPr>
            <p:ph type="ftr" sz="quarter" idx="11"/>
          </p:nvPr>
        </p:nvSpPr>
        <p:spPr/>
        <p:txBody>
          <a:bodyPr/>
          <a:lstStyle/>
          <a:p>
            <a:r>
              <a:rPr lang="tr-TR">
                <a:solidFill>
                  <a:prstClr val="black">
                    <a:tint val="75000"/>
                  </a:prstClr>
                </a:solidFill>
              </a:rPr>
              <a:t>www.interra.com.tr</a:t>
            </a:r>
          </a:p>
        </p:txBody>
      </p:sp>
      <p:sp>
        <p:nvSpPr>
          <p:cNvPr id="5" name="4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97459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C32D507D-FA8B-4236-B235-A27138EDA3B1}" type="datetime1">
              <a:rPr lang="tr-TR" smtClean="0">
                <a:solidFill>
                  <a:prstClr val="black">
                    <a:tint val="75000"/>
                  </a:prstClr>
                </a:solidFill>
              </a:rPr>
              <a:t>1.6.2019</a:t>
            </a:fld>
            <a:endParaRPr lang="tr-TR">
              <a:solidFill>
                <a:prstClr val="black">
                  <a:tint val="75000"/>
                </a:prstClr>
              </a:solidFill>
            </a:endParaRPr>
          </a:p>
        </p:txBody>
      </p:sp>
      <p:sp>
        <p:nvSpPr>
          <p:cNvPr id="3" name="2 Altbilgi Yer Tutucusu"/>
          <p:cNvSpPr>
            <a:spLocks noGrp="1"/>
          </p:cNvSpPr>
          <p:nvPr>
            <p:ph type="ftr" sz="quarter" idx="11"/>
          </p:nvPr>
        </p:nvSpPr>
        <p:spPr/>
        <p:txBody>
          <a:bodyPr/>
          <a:lstStyle/>
          <a:p>
            <a:r>
              <a:rPr lang="tr-TR">
                <a:solidFill>
                  <a:prstClr val="black">
                    <a:tint val="75000"/>
                  </a:prstClr>
                </a:solidFill>
              </a:rPr>
              <a:t>www.interra.com.tr</a:t>
            </a:r>
          </a:p>
        </p:txBody>
      </p:sp>
      <p:sp>
        <p:nvSpPr>
          <p:cNvPr id="4" name="3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720672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9601" y="273050"/>
            <a:ext cx="4011084"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B1A5D082-68A6-4D78-8FAD-FEA2E77BC7CC}" type="datetime1">
              <a:rPr lang="tr-TR" smtClean="0">
                <a:solidFill>
                  <a:prstClr val="black">
                    <a:tint val="75000"/>
                  </a:prstClr>
                </a:solidFill>
              </a:rPr>
              <a:t>1.6.2019</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r>
              <a:rPr lang="tr-TR">
                <a:solidFill>
                  <a:prstClr val="black">
                    <a:tint val="75000"/>
                  </a:prstClr>
                </a:solidFill>
              </a:rPr>
              <a:t>www.interra.com.tr</a:t>
            </a:r>
          </a:p>
        </p:txBody>
      </p:sp>
      <p:sp>
        <p:nvSpPr>
          <p:cNvPr id="7" name="6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6945501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2389717" y="4800600"/>
            <a:ext cx="73152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A631BEEC-4ECF-4C17-AA3D-D2043CC6BA5D}" type="datetime1">
              <a:rPr lang="tr-TR" smtClean="0">
                <a:solidFill>
                  <a:prstClr val="black">
                    <a:tint val="75000"/>
                  </a:prstClr>
                </a:solidFill>
              </a:rPr>
              <a:t>1.6.2019</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r>
              <a:rPr lang="tr-TR">
                <a:solidFill>
                  <a:prstClr val="black">
                    <a:tint val="75000"/>
                  </a:prstClr>
                </a:solidFill>
              </a:rPr>
              <a:t>www.interra.com.tr</a:t>
            </a:r>
          </a:p>
        </p:txBody>
      </p:sp>
      <p:sp>
        <p:nvSpPr>
          <p:cNvPr id="7" name="6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480169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2 Metin Yer Tutucusu"/>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CF6446-8A92-4DBE-A5E9-990A923940DE}" type="datetime1">
              <a:rPr lang="tr-TR" smtClean="0">
                <a:solidFill>
                  <a:prstClr val="black">
                    <a:tint val="75000"/>
                  </a:prstClr>
                </a:solidFill>
              </a:rPr>
              <a:t>1.6.2019</a:t>
            </a:fld>
            <a:endParaRPr lang="tr-TR">
              <a:solidFill>
                <a:prstClr val="black">
                  <a:tint val="75000"/>
                </a:prstClr>
              </a:solidFill>
            </a:endParaRPr>
          </a:p>
        </p:txBody>
      </p:sp>
      <p:sp>
        <p:nvSpPr>
          <p:cNvPr id="5" name="4 Altbilgi Yer Tutucusu"/>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tr-TR">
                <a:solidFill>
                  <a:prstClr val="black">
                    <a:tint val="75000"/>
                  </a:prstClr>
                </a:solidFill>
              </a:rPr>
              <a:t>www.interra.com.tr</a:t>
            </a:r>
          </a:p>
        </p:txBody>
      </p:sp>
      <p:sp>
        <p:nvSpPr>
          <p:cNvPr id="6" name="5 Slayt Numarası Yer Tutucusu"/>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2775528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12.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11.png"/><Relationship Id="rId7" Type="http://schemas.openxmlformats.org/officeDocument/2006/relationships/image" Target="../media/image30.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2.jp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40.jpeg"/></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4.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11.png"/><Relationship Id="rId7" Type="http://schemas.openxmlformats.org/officeDocument/2006/relationships/image" Target="../media/image47.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 Id="rId9" Type="http://schemas.openxmlformats.org/officeDocument/2006/relationships/image" Target="../media/image49.jpeg"/></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30.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51.jpeg"/><Relationship Id="rId4" Type="http://schemas.openxmlformats.org/officeDocument/2006/relationships/image" Target="../media/image50.jpeg"/></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53.jpeg"/></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54.jpe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57.jpeg"/><Relationship Id="rId7" Type="http://schemas.openxmlformats.org/officeDocument/2006/relationships/image" Target="../media/image61.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9.jpeg"/><Relationship Id="rId4" Type="http://schemas.openxmlformats.org/officeDocument/2006/relationships/image" Target="../media/image58.jpeg"/></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3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65.jpg"/></Relationships>
</file>

<file path=ppt/slides/_rels/slide35.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11.png"/><Relationship Id="rId7" Type="http://schemas.openxmlformats.org/officeDocument/2006/relationships/image" Target="../media/image69.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71.jpg"/></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72.jpeg"/></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73.jp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emf"/><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514E56"/>
        </a:solidFill>
        <a:effectLst/>
      </p:bgPr>
    </p:bg>
    <p:spTree>
      <p:nvGrpSpPr>
        <p:cNvPr id="1" name=""/>
        <p:cNvGrpSpPr/>
        <p:nvPr/>
      </p:nvGrpSpPr>
      <p:grpSpPr>
        <a:xfrm>
          <a:off x="0" y="0"/>
          <a:ext cx="0" cy="0"/>
          <a:chOff x="0" y="0"/>
          <a:chExt cx="0" cy="0"/>
        </a:xfrm>
      </p:grpSpPr>
      <p:sp>
        <p:nvSpPr>
          <p:cNvPr id="5" name="Alt Başlık 4"/>
          <p:cNvSpPr>
            <a:spLocks noGrp="1"/>
          </p:cNvSpPr>
          <p:nvPr>
            <p:ph type="subTitle" idx="1"/>
          </p:nvPr>
        </p:nvSpPr>
        <p:spPr>
          <a:xfrm>
            <a:off x="1694328" y="6136341"/>
            <a:ext cx="8534400" cy="1752600"/>
          </a:xfrm>
        </p:spPr>
        <p:txBody>
          <a:bodyPr/>
          <a:lstStyle/>
          <a:p>
            <a:r>
              <a:rPr lang="tr-TR" dirty="0"/>
              <a:t>www.interra.com.tr</a:t>
            </a:r>
          </a:p>
        </p:txBody>
      </p:sp>
      <p:pic>
        <p:nvPicPr>
          <p:cNvPr id="6" name="Resim 5">
            <a:extLst>
              <a:ext uri="{FF2B5EF4-FFF2-40B4-BE49-F238E27FC236}">
                <a16:creationId xmlns:a16="http://schemas.microsoft.com/office/drawing/2014/main" id="{130A9AD5-12A0-469A-A334-CE27982BFEA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38262" y="2305183"/>
            <a:ext cx="6446533" cy="1853188"/>
          </a:xfrm>
          <a:prstGeom prst="rect">
            <a:avLst/>
          </a:prstGeom>
        </p:spPr>
      </p:pic>
    </p:spTree>
    <p:extLst>
      <p:ext uri="{BB962C8B-B14F-4D97-AF65-F5344CB8AC3E}">
        <p14:creationId xmlns:p14="http://schemas.microsoft.com/office/powerpoint/2010/main" val="28525790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 6">
            <a:extLst>
              <a:ext uri="{FF2B5EF4-FFF2-40B4-BE49-F238E27FC236}">
                <a16:creationId xmlns:a16="http://schemas.microsoft.com/office/drawing/2014/main" id="{A668768E-50FC-4B63-9837-0607FDEE441C}"/>
              </a:ext>
            </a:extLst>
          </p:cNvPr>
          <p:cNvGrpSpPr/>
          <p:nvPr/>
        </p:nvGrpSpPr>
        <p:grpSpPr>
          <a:xfrm>
            <a:off x="0" y="-468"/>
            <a:ext cx="12191999" cy="722816"/>
            <a:chOff x="0" y="1"/>
            <a:chExt cx="12191999" cy="722816"/>
          </a:xfrm>
        </p:grpSpPr>
        <p:sp>
          <p:nvSpPr>
            <p:cNvPr id="6" name="Dikdörtgen 5">
              <a:extLst>
                <a:ext uri="{FF2B5EF4-FFF2-40B4-BE49-F238E27FC236}">
                  <a16:creationId xmlns:a16="http://schemas.microsoft.com/office/drawing/2014/main" id="{9EE49851-87F1-4B5A-BB86-83D20D3F1DF7}"/>
                </a:ext>
              </a:extLst>
            </p:cNvPr>
            <p:cNvSpPr/>
            <p:nvPr/>
          </p:nvSpPr>
          <p:spPr>
            <a:xfrm>
              <a:off x="0" y="1"/>
              <a:ext cx="12191999" cy="722816"/>
            </a:xfrm>
            <a:prstGeom prst="rect">
              <a:avLst/>
            </a:prstGeom>
            <a:solidFill>
              <a:schemeClr val="tx1">
                <a:lumMod val="65000"/>
                <a:lumOff val="3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latin typeface="Helvetica" panose="020B0604020202020204" pitchFamily="34" charset="0"/>
                <a:cs typeface="Helvetica" panose="020B0604020202020204" pitchFamily="34" charset="0"/>
              </a:endParaRPr>
            </a:p>
          </p:txBody>
        </p:sp>
        <p:pic>
          <p:nvPicPr>
            <p:cNvPr id="7" name="Resim 3">
              <a:extLst>
                <a:ext uri="{FF2B5EF4-FFF2-40B4-BE49-F238E27FC236}">
                  <a16:creationId xmlns:a16="http://schemas.microsoft.com/office/drawing/2014/main" id="{BA8B5BA5-BCA3-473F-BC5B-056B64B408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804" y="196947"/>
              <a:ext cx="2044511" cy="341203"/>
            </a:xfrm>
            <a:prstGeom prst="rect">
              <a:avLst/>
            </a:prstGeom>
          </p:spPr>
        </p:pic>
      </p:grpSp>
      <p:sp>
        <p:nvSpPr>
          <p:cNvPr id="16" name="Rectangle 15">
            <a:extLst>
              <a:ext uri="{FF2B5EF4-FFF2-40B4-BE49-F238E27FC236}">
                <a16:creationId xmlns:a16="http://schemas.microsoft.com/office/drawing/2014/main" id="{8DF77D2C-049D-432B-B90E-2B8633DA7BE1}"/>
              </a:ext>
            </a:extLst>
          </p:cNvPr>
          <p:cNvSpPr/>
          <p:nvPr/>
        </p:nvSpPr>
        <p:spPr>
          <a:xfrm>
            <a:off x="6305549" y="1809587"/>
            <a:ext cx="4565881" cy="2769989"/>
          </a:xfrm>
          <a:prstGeom prst="rect">
            <a:avLst/>
          </a:prstGeom>
          <a:noFill/>
        </p:spPr>
        <p:txBody>
          <a:bodyPr wrap="square" lIns="91440" tIns="45720" rIns="91440" bIns="45720">
            <a:spAutoFit/>
          </a:bodyPr>
          <a:lstStyle/>
          <a:p>
            <a:r>
              <a:rPr lang="tr-TR" sz="2400" dirty="0" err="1">
                <a:ln w="0"/>
                <a:effectLst>
                  <a:outerShdw blurRad="38100" dist="19050" dir="2700000" algn="tl" rotWithShape="0">
                    <a:schemeClr val="dk1">
                      <a:alpha val="40000"/>
                    </a:schemeClr>
                  </a:outerShdw>
                </a:effectLst>
              </a:rPr>
              <a:t>Shutter</a:t>
            </a:r>
            <a:r>
              <a:rPr lang="tr-TR" sz="2400" dirty="0">
                <a:ln w="0"/>
                <a:effectLst>
                  <a:outerShdw blurRad="38100" dist="19050" dir="2700000" algn="tl" rotWithShape="0">
                    <a:schemeClr val="dk1">
                      <a:alpha val="40000"/>
                    </a:schemeClr>
                  </a:outerShdw>
                </a:effectLst>
              </a:rPr>
              <a:t> - </a:t>
            </a:r>
            <a:r>
              <a:rPr lang="tr-TR" sz="2400" dirty="0" err="1">
                <a:ln w="0"/>
                <a:effectLst>
                  <a:outerShdw blurRad="38100" dist="19050" dir="2700000" algn="tl" rotWithShape="0">
                    <a:schemeClr val="dk1">
                      <a:alpha val="40000"/>
                    </a:schemeClr>
                  </a:outerShdw>
                </a:effectLst>
              </a:rPr>
              <a:t>Blind</a:t>
            </a:r>
            <a:endParaRPr lang="tr-TR" sz="2400" dirty="0">
              <a:ln w="0"/>
              <a:effectLst>
                <a:outerShdw blurRad="38100" dist="19050" dir="2700000" algn="tl" rotWithShape="0">
                  <a:schemeClr val="dk1">
                    <a:alpha val="40000"/>
                  </a:schemeClr>
                </a:outerShdw>
              </a:effectLst>
            </a:endParaRPr>
          </a:p>
          <a:p>
            <a:endParaRPr lang="tr-TR" sz="2400" dirty="0">
              <a:ln w="0"/>
              <a:effectLst>
                <a:outerShdw blurRad="38100" dist="19050" dir="2700000" algn="tl" rotWithShape="0">
                  <a:schemeClr val="dk1">
                    <a:alpha val="40000"/>
                  </a:schemeClr>
                </a:outerShdw>
              </a:effectLst>
            </a:endParaRPr>
          </a:p>
          <a:p>
            <a:pPr marL="285750" indent="-285750">
              <a:buFont typeface="Arial" panose="020B0604020202020204" pitchFamily="34" charset="0"/>
              <a:buChar char="•"/>
            </a:pPr>
            <a:r>
              <a:rPr lang="tr-TR" dirty="0" err="1"/>
              <a:t>Any</a:t>
            </a:r>
            <a:r>
              <a:rPr lang="tr-TR" dirty="0"/>
              <a:t> </a:t>
            </a:r>
            <a:r>
              <a:rPr lang="tr-TR" dirty="0" err="1"/>
              <a:t>type</a:t>
            </a:r>
            <a:r>
              <a:rPr lang="tr-TR" dirty="0"/>
              <a:t> </a:t>
            </a:r>
            <a:r>
              <a:rPr lang="tr-TR" dirty="0" err="1"/>
              <a:t>shutter-blind</a:t>
            </a:r>
            <a:r>
              <a:rPr lang="tr-TR" dirty="0"/>
              <a:t> </a:t>
            </a:r>
            <a:r>
              <a:rPr lang="tr-TR" dirty="0" err="1"/>
              <a:t>control</a:t>
            </a:r>
            <a:endParaRPr lang="tr-TR" dirty="0"/>
          </a:p>
          <a:p>
            <a:pPr marL="285750" indent="-285750">
              <a:buFont typeface="Arial" panose="020B0604020202020204" pitchFamily="34" charset="0"/>
              <a:buChar char="•"/>
            </a:pPr>
            <a:endParaRPr lang="tr-TR" dirty="0"/>
          </a:p>
          <a:p>
            <a:pPr marL="285750" indent="-285750">
              <a:buFont typeface="Arial" panose="020B0604020202020204" pitchFamily="34" charset="0"/>
              <a:buChar char="•"/>
            </a:pPr>
            <a:r>
              <a:rPr lang="tr-TR" dirty="0" err="1"/>
              <a:t>Easy</a:t>
            </a:r>
            <a:r>
              <a:rPr lang="tr-TR" dirty="0"/>
              <a:t> </a:t>
            </a:r>
            <a:r>
              <a:rPr lang="tr-TR" dirty="0" err="1"/>
              <a:t>control</a:t>
            </a:r>
            <a:r>
              <a:rPr lang="tr-TR" dirty="0"/>
              <a:t> of </a:t>
            </a:r>
            <a:r>
              <a:rPr lang="tr-TR" dirty="0" err="1"/>
              <a:t>shutter-blind</a:t>
            </a:r>
            <a:r>
              <a:rPr lang="tr-TR" dirty="0"/>
              <a:t> </a:t>
            </a:r>
            <a:r>
              <a:rPr lang="tr-TR" dirty="0" err="1"/>
              <a:t>by</a:t>
            </a:r>
            <a:r>
              <a:rPr lang="tr-TR" dirty="0"/>
              <a:t> time </a:t>
            </a:r>
            <a:r>
              <a:rPr lang="tr-TR" dirty="0" err="1"/>
              <a:t>and</a:t>
            </a:r>
            <a:r>
              <a:rPr lang="tr-TR" dirty="0"/>
              <a:t> </a:t>
            </a:r>
            <a:r>
              <a:rPr lang="tr-TR" dirty="0" err="1"/>
              <a:t>scenarious</a:t>
            </a:r>
            <a:endParaRPr lang="tr-TR" dirty="0"/>
          </a:p>
          <a:p>
            <a:pPr marL="285750" indent="-285750">
              <a:buFont typeface="Arial" panose="020B0604020202020204" pitchFamily="34" charset="0"/>
              <a:buChar char="•"/>
            </a:pPr>
            <a:endParaRPr lang="tr-TR" dirty="0"/>
          </a:p>
          <a:p>
            <a:pPr marL="285750" indent="-285750">
              <a:buFont typeface="Arial" panose="020B0604020202020204" pitchFamily="34" charset="0"/>
              <a:buChar char="•"/>
            </a:pPr>
            <a:r>
              <a:rPr lang="tr-TR" dirty="0"/>
              <a:t>Auto </a:t>
            </a:r>
            <a:r>
              <a:rPr lang="tr-TR" dirty="0" err="1"/>
              <a:t>control</a:t>
            </a:r>
            <a:r>
              <a:rPr lang="tr-TR" dirty="0"/>
              <a:t> of </a:t>
            </a:r>
            <a:r>
              <a:rPr lang="tr-TR" dirty="0" err="1"/>
              <a:t>shutter-blind</a:t>
            </a:r>
            <a:r>
              <a:rPr lang="tr-TR" dirty="0"/>
              <a:t> </a:t>
            </a:r>
            <a:r>
              <a:rPr lang="tr-TR" dirty="0" err="1"/>
              <a:t>with</a:t>
            </a:r>
            <a:r>
              <a:rPr lang="tr-TR" dirty="0"/>
              <a:t> </a:t>
            </a:r>
            <a:r>
              <a:rPr lang="tr-TR" dirty="0" err="1"/>
              <a:t>brightness</a:t>
            </a:r>
            <a:r>
              <a:rPr lang="tr-TR" dirty="0"/>
              <a:t> sensor </a:t>
            </a:r>
            <a:r>
              <a:rPr lang="tr-TR" dirty="0" err="1"/>
              <a:t>lux</a:t>
            </a:r>
            <a:r>
              <a:rPr lang="tr-TR" dirty="0"/>
              <a:t> </a:t>
            </a:r>
            <a:r>
              <a:rPr lang="tr-TR" dirty="0" err="1"/>
              <a:t>value</a:t>
            </a:r>
            <a:r>
              <a:rPr lang="tr-TR" dirty="0"/>
              <a:t>.</a:t>
            </a:r>
          </a:p>
        </p:txBody>
      </p:sp>
      <p:sp>
        <p:nvSpPr>
          <p:cNvPr id="10" name="Footer Placeholder 3">
            <a:extLst>
              <a:ext uri="{FF2B5EF4-FFF2-40B4-BE49-F238E27FC236}">
                <a16:creationId xmlns:a16="http://schemas.microsoft.com/office/drawing/2014/main" id="{C4F8C23B-2476-42C8-B499-CFF95F7E8EA2}"/>
              </a:ext>
            </a:extLst>
          </p:cNvPr>
          <p:cNvSpPr txBox="1">
            <a:spLocks/>
          </p:cNvSpPr>
          <p:nvPr/>
        </p:nvSpPr>
        <p:spPr>
          <a:xfrm>
            <a:off x="4984340" y="6497812"/>
            <a:ext cx="3860800" cy="360188"/>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a:solidFill>
                  <a:prstClr val="black">
                    <a:tint val="75000"/>
                  </a:prstClr>
                </a:solidFill>
              </a:rPr>
              <a:t>www.interra.com.tr</a:t>
            </a:r>
            <a:endParaRPr lang="tr-TR" dirty="0">
              <a:solidFill>
                <a:prstClr val="black">
                  <a:tint val="75000"/>
                </a:prstClr>
              </a:solidFill>
            </a:endParaRPr>
          </a:p>
        </p:txBody>
      </p:sp>
      <p:pic>
        <p:nvPicPr>
          <p:cNvPr id="4" name="Picture 3" descr="A person standing in a room&#10;&#10;Description automatically generated">
            <a:extLst>
              <a:ext uri="{FF2B5EF4-FFF2-40B4-BE49-F238E27FC236}">
                <a16:creationId xmlns:a16="http://schemas.microsoft.com/office/drawing/2014/main" id="{622AED4E-43D6-4A4E-9FEF-C13EE128CACE}"/>
              </a:ext>
            </a:extLst>
          </p:cNvPr>
          <p:cNvPicPr>
            <a:picLocks noChangeAspect="1"/>
          </p:cNvPicPr>
          <p:nvPr/>
        </p:nvPicPr>
        <p:blipFill rotWithShape="1">
          <a:blip r:embed="rId4">
            <a:extLst>
              <a:ext uri="{28A0092B-C50C-407E-A947-70E740481C1C}">
                <a14:useLocalDpi xmlns:a14="http://schemas.microsoft.com/office/drawing/2010/main" val="0"/>
              </a:ext>
            </a:extLst>
          </a:blip>
          <a:srcRect r="38373"/>
          <a:stretch/>
        </p:blipFill>
        <p:spPr>
          <a:xfrm>
            <a:off x="-1" y="722348"/>
            <a:ext cx="5667376" cy="6135652"/>
          </a:xfrm>
          <a:prstGeom prst="rect">
            <a:avLst/>
          </a:prstGeom>
        </p:spPr>
      </p:pic>
    </p:spTree>
    <p:extLst>
      <p:ext uri="{BB962C8B-B14F-4D97-AF65-F5344CB8AC3E}">
        <p14:creationId xmlns:p14="http://schemas.microsoft.com/office/powerpoint/2010/main" val="2002368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 6">
            <a:extLst>
              <a:ext uri="{FF2B5EF4-FFF2-40B4-BE49-F238E27FC236}">
                <a16:creationId xmlns:a16="http://schemas.microsoft.com/office/drawing/2014/main" id="{A668768E-50FC-4B63-9837-0607FDEE441C}"/>
              </a:ext>
            </a:extLst>
          </p:cNvPr>
          <p:cNvGrpSpPr/>
          <p:nvPr/>
        </p:nvGrpSpPr>
        <p:grpSpPr>
          <a:xfrm>
            <a:off x="0" y="-468"/>
            <a:ext cx="12191999" cy="722816"/>
            <a:chOff x="0" y="1"/>
            <a:chExt cx="12191999" cy="722816"/>
          </a:xfrm>
        </p:grpSpPr>
        <p:sp>
          <p:nvSpPr>
            <p:cNvPr id="6" name="Dikdörtgen 5">
              <a:extLst>
                <a:ext uri="{FF2B5EF4-FFF2-40B4-BE49-F238E27FC236}">
                  <a16:creationId xmlns:a16="http://schemas.microsoft.com/office/drawing/2014/main" id="{9EE49851-87F1-4B5A-BB86-83D20D3F1DF7}"/>
                </a:ext>
              </a:extLst>
            </p:cNvPr>
            <p:cNvSpPr/>
            <p:nvPr/>
          </p:nvSpPr>
          <p:spPr>
            <a:xfrm>
              <a:off x="0" y="1"/>
              <a:ext cx="12191999" cy="722816"/>
            </a:xfrm>
            <a:prstGeom prst="rect">
              <a:avLst/>
            </a:prstGeom>
            <a:solidFill>
              <a:schemeClr val="tx1">
                <a:lumMod val="65000"/>
                <a:lumOff val="3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latin typeface="Helvetica" panose="020B0604020202020204" pitchFamily="34" charset="0"/>
                <a:cs typeface="Helvetica" panose="020B0604020202020204" pitchFamily="34" charset="0"/>
              </a:endParaRPr>
            </a:p>
          </p:txBody>
        </p:sp>
        <p:pic>
          <p:nvPicPr>
            <p:cNvPr id="7" name="Resim 3">
              <a:extLst>
                <a:ext uri="{FF2B5EF4-FFF2-40B4-BE49-F238E27FC236}">
                  <a16:creationId xmlns:a16="http://schemas.microsoft.com/office/drawing/2014/main" id="{BA8B5BA5-BCA3-473F-BC5B-056B64B408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804" y="196947"/>
              <a:ext cx="2044511" cy="341203"/>
            </a:xfrm>
            <a:prstGeom prst="rect">
              <a:avLst/>
            </a:prstGeom>
          </p:spPr>
        </p:pic>
      </p:grpSp>
      <p:sp>
        <p:nvSpPr>
          <p:cNvPr id="10" name="Footer Placeholder 3">
            <a:extLst>
              <a:ext uri="{FF2B5EF4-FFF2-40B4-BE49-F238E27FC236}">
                <a16:creationId xmlns:a16="http://schemas.microsoft.com/office/drawing/2014/main" id="{C4F8C23B-2476-42C8-B499-CFF95F7E8EA2}"/>
              </a:ext>
            </a:extLst>
          </p:cNvPr>
          <p:cNvSpPr txBox="1">
            <a:spLocks/>
          </p:cNvSpPr>
          <p:nvPr/>
        </p:nvSpPr>
        <p:spPr>
          <a:xfrm>
            <a:off x="4984340" y="6497812"/>
            <a:ext cx="3860800" cy="360188"/>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a:solidFill>
                  <a:prstClr val="black">
                    <a:tint val="75000"/>
                  </a:prstClr>
                </a:solidFill>
              </a:rPr>
              <a:t>www.interra.com.tr</a:t>
            </a:r>
            <a:endParaRPr lang="tr-TR" dirty="0">
              <a:solidFill>
                <a:prstClr val="black">
                  <a:tint val="75000"/>
                </a:prstClr>
              </a:solidFill>
            </a:endParaRPr>
          </a:p>
        </p:txBody>
      </p:sp>
      <p:sp>
        <p:nvSpPr>
          <p:cNvPr id="8" name="Rectangle 7">
            <a:extLst>
              <a:ext uri="{FF2B5EF4-FFF2-40B4-BE49-F238E27FC236}">
                <a16:creationId xmlns:a16="http://schemas.microsoft.com/office/drawing/2014/main" id="{9B7D1ABC-C31B-4D53-8ED8-523BE91CADD2}"/>
              </a:ext>
            </a:extLst>
          </p:cNvPr>
          <p:cNvSpPr/>
          <p:nvPr/>
        </p:nvSpPr>
        <p:spPr>
          <a:xfrm>
            <a:off x="6778171" y="2014548"/>
            <a:ext cx="4551895" cy="646331"/>
          </a:xfrm>
          <a:prstGeom prst="rect">
            <a:avLst/>
          </a:prstGeom>
        </p:spPr>
        <p:txBody>
          <a:bodyPr wrap="square">
            <a:spAutoFit/>
          </a:bodyPr>
          <a:lstStyle/>
          <a:p>
            <a:br>
              <a:rPr lang="tr-TR" dirty="0"/>
            </a:br>
            <a:r>
              <a:rPr lang="tr-TR" dirty="0"/>
              <a:t> </a:t>
            </a:r>
          </a:p>
        </p:txBody>
      </p:sp>
      <p:sp>
        <p:nvSpPr>
          <p:cNvPr id="2" name="Rectangle 1">
            <a:extLst>
              <a:ext uri="{FF2B5EF4-FFF2-40B4-BE49-F238E27FC236}">
                <a16:creationId xmlns:a16="http://schemas.microsoft.com/office/drawing/2014/main" id="{1231C315-5FD5-4524-882D-BFBFB315508D}"/>
              </a:ext>
            </a:extLst>
          </p:cNvPr>
          <p:cNvSpPr/>
          <p:nvPr/>
        </p:nvSpPr>
        <p:spPr>
          <a:xfrm>
            <a:off x="6238875" y="1388743"/>
            <a:ext cx="4205201" cy="461665"/>
          </a:xfrm>
          <a:prstGeom prst="rect">
            <a:avLst/>
          </a:prstGeom>
        </p:spPr>
        <p:txBody>
          <a:bodyPr wrap="square">
            <a:spAutoFit/>
          </a:bodyPr>
          <a:lstStyle/>
          <a:p>
            <a:pPr lvl="1"/>
            <a:r>
              <a:rPr lang="tr-TR" sz="2400" dirty="0" err="1">
                <a:ln w="0"/>
                <a:effectLst>
                  <a:outerShdw blurRad="38100" dist="19050" dir="2700000" algn="tl" rotWithShape="0">
                    <a:schemeClr val="dk1">
                      <a:alpha val="40000"/>
                    </a:schemeClr>
                  </a:outerShdw>
                </a:effectLst>
              </a:rPr>
              <a:t>Daylight</a:t>
            </a:r>
            <a:r>
              <a:rPr lang="tr-TR" sz="2400" dirty="0">
                <a:ln w="0"/>
                <a:effectLst>
                  <a:outerShdw blurRad="38100" dist="19050" dir="2700000" algn="tl" rotWithShape="0">
                    <a:schemeClr val="dk1">
                      <a:alpha val="40000"/>
                    </a:schemeClr>
                  </a:outerShdw>
                </a:effectLst>
              </a:rPr>
              <a:t> Control</a:t>
            </a:r>
          </a:p>
        </p:txBody>
      </p:sp>
      <p:sp>
        <p:nvSpPr>
          <p:cNvPr id="3" name="Rectangle 2">
            <a:extLst>
              <a:ext uri="{FF2B5EF4-FFF2-40B4-BE49-F238E27FC236}">
                <a16:creationId xmlns:a16="http://schemas.microsoft.com/office/drawing/2014/main" id="{653A3DEE-CBD7-4016-99B3-1CFDED12B10D}"/>
              </a:ext>
            </a:extLst>
          </p:cNvPr>
          <p:cNvSpPr/>
          <p:nvPr/>
        </p:nvSpPr>
        <p:spPr>
          <a:xfrm>
            <a:off x="6683085" y="2254542"/>
            <a:ext cx="4651829" cy="3416320"/>
          </a:xfrm>
          <a:prstGeom prst="rect">
            <a:avLst/>
          </a:prstGeom>
        </p:spPr>
        <p:txBody>
          <a:bodyPr wrap="square">
            <a:spAutoFit/>
          </a:bodyPr>
          <a:lstStyle/>
          <a:p>
            <a:pPr marL="285750" indent="-285750">
              <a:buFont typeface="Arial" panose="020B0604020202020204" pitchFamily="34" charset="0"/>
              <a:buChar char="•"/>
            </a:pPr>
            <a:r>
              <a:rPr lang="tr-TR" dirty="0" err="1"/>
              <a:t>Automatically</a:t>
            </a:r>
            <a:r>
              <a:rPr lang="tr-TR" dirty="0"/>
              <a:t> </a:t>
            </a:r>
            <a:r>
              <a:rPr lang="tr-TR" dirty="0" err="1"/>
              <a:t>increase</a:t>
            </a:r>
            <a:r>
              <a:rPr lang="tr-TR" dirty="0"/>
              <a:t>/</a:t>
            </a:r>
            <a:r>
              <a:rPr lang="tr-TR" dirty="0" err="1"/>
              <a:t>decrease</a:t>
            </a:r>
            <a:r>
              <a:rPr lang="tr-TR" dirty="0"/>
              <a:t> </a:t>
            </a:r>
            <a:r>
              <a:rPr lang="tr-TR" dirty="0" err="1"/>
              <a:t>lighting</a:t>
            </a:r>
            <a:r>
              <a:rPr lang="tr-TR" dirty="0"/>
              <a:t> </a:t>
            </a:r>
            <a:r>
              <a:rPr lang="tr-TR" dirty="0" err="1"/>
              <a:t>value</a:t>
            </a:r>
            <a:r>
              <a:rPr lang="tr-TR" dirty="0"/>
              <a:t> </a:t>
            </a:r>
            <a:r>
              <a:rPr lang="tr-TR" dirty="0" err="1"/>
              <a:t>by</a:t>
            </a:r>
            <a:r>
              <a:rPr lang="tr-TR" dirty="0"/>
              <a:t> on </a:t>
            </a:r>
            <a:r>
              <a:rPr lang="tr-TR" dirty="0" err="1"/>
              <a:t>daylight</a:t>
            </a:r>
            <a:r>
              <a:rPr lang="tr-TR" dirty="0"/>
              <a:t> </a:t>
            </a:r>
            <a:r>
              <a:rPr lang="tr-TR" dirty="0" err="1"/>
              <a:t>changes</a:t>
            </a:r>
            <a:r>
              <a:rPr lang="tr-TR" dirty="0"/>
              <a:t>. </a:t>
            </a:r>
            <a:r>
              <a:rPr lang="tr-TR" dirty="0" err="1"/>
              <a:t>Specially</a:t>
            </a:r>
            <a:r>
              <a:rPr lang="tr-TR" dirty="0"/>
              <a:t> it can be </a:t>
            </a:r>
            <a:r>
              <a:rPr lang="tr-TR" dirty="0" err="1"/>
              <a:t>used</a:t>
            </a:r>
            <a:r>
              <a:rPr lang="tr-TR" dirty="0"/>
              <a:t> </a:t>
            </a:r>
            <a:r>
              <a:rPr lang="tr-TR" dirty="0" err="1"/>
              <a:t>for</a:t>
            </a:r>
            <a:r>
              <a:rPr lang="tr-TR" dirty="0"/>
              <a:t> </a:t>
            </a:r>
            <a:r>
              <a:rPr lang="tr-TR" dirty="0" err="1"/>
              <a:t>outdoor</a:t>
            </a:r>
            <a:r>
              <a:rPr lang="tr-TR" dirty="0"/>
              <a:t> </a:t>
            </a:r>
            <a:r>
              <a:rPr lang="tr-TR" dirty="0" err="1"/>
              <a:t>lighting</a:t>
            </a:r>
            <a:r>
              <a:rPr lang="tr-TR" dirty="0"/>
              <a:t> as </a:t>
            </a:r>
            <a:r>
              <a:rPr lang="tr-TR" dirty="0" err="1"/>
              <a:t>well</a:t>
            </a:r>
            <a:r>
              <a:rPr lang="tr-TR" dirty="0"/>
              <a:t> as </a:t>
            </a:r>
            <a:r>
              <a:rPr lang="tr-TR" dirty="0" err="1"/>
              <a:t>manually</a:t>
            </a:r>
            <a:r>
              <a:rPr lang="tr-TR" dirty="0"/>
              <a:t> </a:t>
            </a:r>
            <a:r>
              <a:rPr lang="tr-TR" dirty="0" err="1"/>
              <a:t>too</a:t>
            </a:r>
            <a:r>
              <a:rPr lang="tr-TR" dirty="0"/>
              <a:t>.</a:t>
            </a:r>
          </a:p>
          <a:p>
            <a:pPr marL="285750" indent="-285750">
              <a:buFont typeface="Arial" panose="020B0604020202020204" pitchFamily="34" charset="0"/>
              <a:buChar char="•"/>
            </a:pPr>
            <a:endParaRPr lang="tr-TR" dirty="0"/>
          </a:p>
          <a:p>
            <a:pPr marL="285750" indent="-285750">
              <a:buFont typeface="Arial" panose="020B0604020202020204" pitchFamily="34" charset="0"/>
              <a:buChar char="•"/>
            </a:pPr>
            <a:endParaRPr lang="tr-TR" dirty="0"/>
          </a:p>
          <a:p>
            <a:pPr marL="285750" indent="-285750">
              <a:buFont typeface="Arial" panose="020B0604020202020204" pitchFamily="34" charset="0"/>
              <a:buChar char="•"/>
            </a:pPr>
            <a:r>
              <a:rPr lang="en-US" dirty="0"/>
              <a:t>All the places you want to have the same light level can be adjusted automatically according to the external light.</a:t>
            </a:r>
            <a:endParaRPr lang="tr-TR" dirty="0"/>
          </a:p>
          <a:p>
            <a:pPr marL="285750" indent="-285750">
              <a:buFont typeface="Arial" panose="020B0604020202020204" pitchFamily="34" charset="0"/>
              <a:buChar char="•"/>
            </a:pPr>
            <a:endParaRPr lang="tr-TR" dirty="0"/>
          </a:p>
          <a:p>
            <a:pPr marL="285750" indent="-285750">
              <a:buFont typeface="Arial" panose="020B0604020202020204" pitchFamily="34" charset="0"/>
              <a:buChar char="•"/>
            </a:pPr>
            <a:r>
              <a:rPr lang="tr-TR" dirty="0" err="1"/>
              <a:t>Shutter</a:t>
            </a:r>
            <a:r>
              <a:rPr lang="tr-TR" dirty="0"/>
              <a:t> – </a:t>
            </a:r>
            <a:r>
              <a:rPr lang="tr-TR" dirty="0" err="1"/>
              <a:t>Blind</a:t>
            </a:r>
            <a:r>
              <a:rPr lang="tr-TR" dirty="0"/>
              <a:t> can </a:t>
            </a:r>
            <a:r>
              <a:rPr lang="tr-TR" dirty="0" err="1"/>
              <a:t>control</a:t>
            </a:r>
            <a:r>
              <a:rPr lang="tr-TR" dirty="0"/>
              <a:t> </a:t>
            </a:r>
            <a:r>
              <a:rPr lang="tr-TR" dirty="0" err="1"/>
              <a:t>according</a:t>
            </a:r>
            <a:r>
              <a:rPr lang="tr-TR" dirty="0"/>
              <a:t> </a:t>
            </a:r>
            <a:r>
              <a:rPr lang="tr-TR" dirty="0" err="1"/>
              <a:t>to</a:t>
            </a:r>
            <a:r>
              <a:rPr lang="tr-TR" dirty="0"/>
              <a:t> </a:t>
            </a:r>
            <a:r>
              <a:rPr lang="tr-TR" dirty="0" err="1"/>
              <a:t>daylight</a:t>
            </a:r>
            <a:r>
              <a:rPr lang="tr-TR" dirty="0"/>
              <a:t>.</a:t>
            </a:r>
          </a:p>
        </p:txBody>
      </p:sp>
      <p:pic>
        <p:nvPicPr>
          <p:cNvPr id="22" name="Picture 21" descr="A large empty room&#10;&#10;Description automatically generated">
            <a:extLst>
              <a:ext uri="{FF2B5EF4-FFF2-40B4-BE49-F238E27FC236}">
                <a16:creationId xmlns:a16="http://schemas.microsoft.com/office/drawing/2014/main" id="{17E63EF6-D4C1-4AD4-9FDC-EF59CBD12F4B}"/>
              </a:ext>
            </a:extLst>
          </p:cNvPr>
          <p:cNvPicPr>
            <a:picLocks noChangeAspect="1"/>
          </p:cNvPicPr>
          <p:nvPr/>
        </p:nvPicPr>
        <p:blipFill rotWithShape="1">
          <a:blip r:embed="rId4">
            <a:extLst>
              <a:ext uri="{28A0092B-C50C-407E-A947-70E740481C1C}">
                <a14:useLocalDpi xmlns:a14="http://schemas.microsoft.com/office/drawing/2010/main" val="0"/>
              </a:ext>
            </a:extLst>
          </a:blip>
          <a:srcRect l="50605"/>
          <a:stretch/>
        </p:blipFill>
        <p:spPr>
          <a:xfrm>
            <a:off x="14772" y="734627"/>
            <a:ext cx="6265401" cy="6123373"/>
          </a:xfrm>
          <a:prstGeom prst="rect">
            <a:avLst/>
          </a:prstGeom>
        </p:spPr>
      </p:pic>
    </p:spTree>
    <p:extLst>
      <p:ext uri="{BB962C8B-B14F-4D97-AF65-F5344CB8AC3E}">
        <p14:creationId xmlns:p14="http://schemas.microsoft.com/office/powerpoint/2010/main" val="2626643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 6">
            <a:extLst>
              <a:ext uri="{FF2B5EF4-FFF2-40B4-BE49-F238E27FC236}">
                <a16:creationId xmlns:a16="http://schemas.microsoft.com/office/drawing/2014/main" id="{A668768E-50FC-4B63-9837-0607FDEE441C}"/>
              </a:ext>
            </a:extLst>
          </p:cNvPr>
          <p:cNvGrpSpPr/>
          <p:nvPr/>
        </p:nvGrpSpPr>
        <p:grpSpPr>
          <a:xfrm>
            <a:off x="0" y="-468"/>
            <a:ext cx="12191999" cy="722816"/>
            <a:chOff x="0" y="1"/>
            <a:chExt cx="12191999" cy="722816"/>
          </a:xfrm>
        </p:grpSpPr>
        <p:sp>
          <p:nvSpPr>
            <p:cNvPr id="6" name="Dikdörtgen 5">
              <a:extLst>
                <a:ext uri="{FF2B5EF4-FFF2-40B4-BE49-F238E27FC236}">
                  <a16:creationId xmlns:a16="http://schemas.microsoft.com/office/drawing/2014/main" id="{9EE49851-87F1-4B5A-BB86-83D20D3F1DF7}"/>
                </a:ext>
              </a:extLst>
            </p:cNvPr>
            <p:cNvSpPr/>
            <p:nvPr/>
          </p:nvSpPr>
          <p:spPr>
            <a:xfrm>
              <a:off x="0" y="1"/>
              <a:ext cx="12191999" cy="722816"/>
            </a:xfrm>
            <a:prstGeom prst="rect">
              <a:avLst/>
            </a:prstGeom>
            <a:solidFill>
              <a:schemeClr val="tx1">
                <a:lumMod val="65000"/>
                <a:lumOff val="3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latin typeface="Helvetica" panose="020B0604020202020204" pitchFamily="34" charset="0"/>
                <a:cs typeface="Helvetica" panose="020B0604020202020204" pitchFamily="34" charset="0"/>
              </a:endParaRPr>
            </a:p>
          </p:txBody>
        </p:sp>
        <p:pic>
          <p:nvPicPr>
            <p:cNvPr id="7" name="Resim 3">
              <a:extLst>
                <a:ext uri="{FF2B5EF4-FFF2-40B4-BE49-F238E27FC236}">
                  <a16:creationId xmlns:a16="http://schemas.microsoft.com/office/drawing/2014/main" id="{BA8B5BA5-BCA3-473F-BC5B-056B64B408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804" y="196947"/>
              <a:ext cx="2044511" cy="341203"/>
            </a:xfrm>
            <a:prstGeom prst="rect">
              <a:avLst/>
            </a:prstGeom>
          </p:spPr>
        </p:pic>
      </p:grpSp>
      <p:sp>
        <p:nvSpPr>
          <p:cNvPr id="10" name="Footer Placeholder 3">
            <a:extLst>
              <a:ext uri="{FF2B5EF4-FFF2-40B4-BE49-F238E27FC236}">
                <a16:creationId xmlns:a16="http://schemas.microsoft.com/office/drawing/2014/main" id="{C4F8C23B-2476-42C8-B499-CFF95F7E8EA2}"/>
              </a:ext>
            </a:extLst>
          </p:cNvPr>
          <p:cNvSpPr txBox="1">
            <a:spLocks/>
          </p:cNvSpPr>
          <p:nvPr/>
        </p:nvSpPr>
        <p:spPr>
          <a:xfrm>
            <a:off x="4984340" y="6497812"/>
            <a:ext cx="3860800" cy="360188"/>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a:solidFill>
                  <a:prstClr val="black">
                    <a:tint val="75000"/>
                  </a:prstClr>
                </a:solidFill>
              </a:rPr>
              <a:t>www.interra.com.tr</a:t>
            </a:r>
            <a:endParaRPr lang="tr-TR" dirty="0">
              <a:solidFill>
                <a:prstClr val="black">
                  <a:tint val="75000"/>
                </a:prstClr>
              </a:solidFill>
            </a:endParaRPr>
          </a:p>
        </p:txBody>
      </p:sp>
      <p:sp>
        <p:nvSpPr>
          <p:cNvPr id="8" name="Rectangle 7">
            <a:extLst>
              <a:ext uri="{FF2B5EF4-FFF2-40B4-BE49-F238E27FC236}">
                <a16:creationId xmlns:a16="http://schemas.microsoft.com/office/drawing/2014/main" id="{9B7D1ABC-C31B-4D53-8ED8-523BE91CADD2}"/>
              </a:ext>
            </a:extLst>
          </p:cNvPr>
          <p:cNvSpPr/>
          <p:nvPr/>
        </p:nvSpPr>
        <p:spPr>
          <a:xfrm>
            <a:off x="6778171" y="2014548"/>
            <a:ext cx="4551895" cy="646331"/>
          </a:xfrm>
          <a:prstGeom prst="rect">
            <a:avLst/>
          </a:prstGeom>
        </p:spPr>
        <p:txBody>
          <a:bodyPr wrap="square">
            <a:spAutoFit/>
          </a:bodyPr>
          <a:lstStyle/>
          <a:p>
            <a:br>
              <a:rPr lang="tr-TR" dirty="0"/>
            </a:br>
            <a:r>
              <a:rPr lang="tr-TR" dirty="0"/>
              <a:t> </a:t>
            </a:r>
          </a:p>
        </p:txBody>
      </p:sp>
      <p:sp>
        <p:nvSpPr>
          <p:cNvPr id="2" name="Rectangle 1">
            <a:extLst>
              <a:ext uri="{FF2B5EF4-FFF2-40B4-BE49-F238E27FC236}">
                <a16:creationId xmlns:a16="http://schemas.microsoft.com/office/drawing/2014/main" id="{1231C315-5FD5-4524-882D-BFBFB315508D}"/>
              </a:ext>
            </a:extLst>
          </p:cNvPr>
          <p:cNvSpPr/>
          <p:nvPr/>
        </p:nvSpPr>
        <p:spPr>
          <a:xfrm>
            <a:off x="5791200" y="1204077"/>
            <a:ext cx="4205201" cy="461665"/>
          </a:xfrm>
          <a:prstGeom prst="rect">
            <a:avLst/>
          </a:prstGeom>
        </p:spPr>
        <p:txBody>
          <a:bodyPr wrap="square">
            <a:spAutoFit/>
          </a:bodyPr>
          <a:lstStyle/>
          <a:p>
            <a:pPr lvl="1"/>
            <a:r>
              <a:rPr lang="tr-TR" sz="2400" dirty="0" err="1">
                <a:ln w="0"/>
                <a:effectLst>
                  <a:outerShdw blurRad="38100" dist="19050" dir="2700000" algn="tl" rotWithShape="0">
                    <a:schemeClr val="dk1">
                      <a:alpha val="40000"/>
                    </a:schemeClr>
                  </a:outerShdw>
                </a:effectLst>
              </a:rPr>
              <a:t>Timeable</a:t>
            </a:r>
            <a:r>
              <a:rPr lang="tr-TR" sz="2400" dirty="0">
                <a:ln w="0"/>
                <a:effectLst>
                  <a:outerShdw blurRad="38100" dist="19050" dir="2700000" algn="tl" rotWithShape="0">
                    <a:schemeClr val="dk1">
                      <a:alpha val="40000"/>
                    </a:schemeClr>
                  </a:outerShdw>
                </a:effectLst>
              </a:rPr>
              <a:t> </a:t>
            </a:r>
            <a:r>
              <a:rPr lang="tr-TR" sz="2400" dirty="0" err="1">
                <a:ln w="0"/>
                <a:effectLst>
                  <a:outerShdw blurRad="38100" dist="19050" dir="2700000" algn="tl" rotWithShape="0">
                    <a:schemeClr val="dk1">
                      <a:alpha val="40000"/>
                    </a:schemeClr>
                  </a:outerShdw>
                </a:effectLst>
              </a:rPr>
              <a:t>Controls</a:t>
            </a:r>
            <a:r>
              <a:rPr lang="tr-TR" sz="2400" dirty="0">
                <a:ln w="0"/>
                <a:effectLst>
                  <a:outerShdw blurRad="38100" dist="19050" dir="2700000" algn="tl" rotWithShape="0">
                    <a:schemeClr val="dk1">
                      <a:alpha val="40000"/>
                    </a:schemeClr>
                  </a:outerShdw>
                </a:effectLst>
              </a:rPr>
              <a:t> </a:t>
            </a:r>
          </a:p>
        </p:txBody>
      </p:sp>
      <p:grpSp>
        <p:nvGrpSpPr>
          <p:cNvPr id="12" name="Grup 1">
            <a:extLst>
              <a:ext uri="{FF2B5EF4-FFF2-40B4-BE49-F238E27FC236}">
                <a16:creationId xmlns:a16="http://schemas.microsoft.com/office/drawing/2014/main" id="{EF3F5246-B455-414B-B8BA-D73DD482CDF7}"/>
              </a:ext>
            </a:extLst>
          </p:cNvPr>
          <p:cNvGrpSpPr/>
          <p:nvPr/>
        </p:nvGrpSpPr>
        <p:grpSpPr>
          <a:xfrm>
            <a:off x="1094989" y="1850408"/>
            <a:ext cx="4318841" cy="3643105"/>
            <a:chOff x="521013" y="1551133"/>
            <a:chExt cx="4411829" cy="4239839"/>
          </a:xfrm>
        </p:grpSpPr>
        <p:pic>
          <p:nvPicPr>
            <p:cNvPr id="15" name="Picture 2" descr="8P3A7445">
              <a:extLst>
                <a:ext uri="{FF2B5EF4-FFF2-40B4-BE49-F238E27FC236}">
                  <a16:creationId xmlns:a16="http://schemas.microsoft.com/office/drawing/2014/main" id="{81581DB5-9916-41B0-9EC5-36278B3D5A4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l="9608" t="6714" r="10001" b="8701"/>
            <a:stretch>
              <a:fillRect/>
            </a:stretch>
          </p:blipFill>
          <p:spPr bwMode="auto">
            <a:xfrm>
              <a:off x="521013" y="1551133"/>
              <a:ext cx="2031807" cy="15603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6" name="Picture 2" descr="微波传感器">
              <a:extLst>
                <a:ext uri="{FF2B5EF4-FFF2-40B4-BE49-F238E27FC236}">
                  <a16:creationId xmlns:a16="http://schemas.microsoft.com/office/drawing/2014/main" id="{044D1442-9CD9-48FE-B7A3-A4E6576340B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l="6667" t="4730" r="5502" b="6842"/>
            <a:stretch>
              <a:fillRect/>
            </a:stretch>
          </p:blipFill>
          <p:spPr bwMode="auto">
            <a:xfrm>
              <a:off x="3045467" y="3927376"/>
              <a:ext cx="1887375" cy="18635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7" name="Picture 2" descr="QQ图片20141219144008">
              <a:extLst>
                <a:ext uri="{FF2B5EF4-FFF2-40B4-BE49-F238E27FC236}">
                  <a16:creationId xmlns:a16="http://schemas.microsoft.com/office/drawing/2014/main" id="{69F8A3DF-DEA4-45E5-9E69-E69A424B286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1660" y="3521502"/>
              <a:ext cx="1625140" cy="22694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8" name="Picture 2" descr="QQ图片20170823101733">
              <a:extLst>
                <a:ext uri="{FF2B5EF4-FFF2-40B4-BE49-F238E27FC236}">
                  <a16:creationId xmlns:a16="http://schemas.microsoft.com/office/drawing/2014/main" id="{7357DBE3-E7B6-4C08-955C-999A5448F8B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l="8876" t="7861" r="14294" b="8813"/>
            <a:stretch>
              <a:fillRect/>
            </a:stretch>
          </p:blipFill>
          <p:spPr bwMode="auto">
            <a:xfrm>
              <a:off x="3045466" y="1551133"/>
              <a:ext cx="1887375" cy="17362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grpSp>
      <p:sp>
        <p:nvSpPr>
          <p:cNvPr id="3" name="Rectangle 2">
            <a:extLst>
              <a:ext uri="{FF2B5EF4-FFF2-40B4-BE49-F238E27FC236}">
                <a16:creationId xmlns:a16="http://schemas.microsoft.com/office/drawing/2014/main" id="{653A3DEE-CBD7-4016-99B3-1CFDED12B10D}"/>
              </a:ext>
            </a:extLst>
          </p:cNvPr>
          <p:cNvSpPr/>
          <p:nvPr/>
        </p:nvSpPr>
        <p:spPr>
          <a:xfrm>
            <a:off x="6276975" y="1768549"/>
            <a:ext cx="4932179" cy="3970318"/>
          </a:xfrm>
          <a:prstGeom prst="rect">
            <a:avLst/>
          </a:prstGeom>
        </p:spPr>
        <p:txBody>
          <a:bodyPr wrap="square">
            <a:spAutoFit/>
          </a:bodyPr>
          <a:lstStyle/>
          <a:p>
            <a:r>
              <a:rPr lang="tr-TR" dirty="0" err="1"/>
              <a:t>Lighting</a:t>
            </a:r>
            <a:r>
              <a:rPr lang="tr-TR" dirty="0"/>
              <a:t> </a:t>
            </a:r>
            <a:r>
              <a:rPr lang="tr-TR" dirty="0" err="1"/>
              <a:t>devices</a:t>
            </a:r>
            <a:r>
              <a:rPr lang="tr-TR" dirty="0"/>
              <a:t> can </a:t>
            </a:r>
            <a:r>
              <a:rPr lang="tr-TR" dirty="0" err="1"/>
              <a:t>control</a:t>
            </a:r>
            <a:r>
              <a:rPr lang="tr-TR" dirty="0"/>
              <a:t> at </a:t>
            </a:r>
            <a:r>
              <a:rPr lang="tr-TR" dirty="0" err="1"/>
              <a:t>schedule</a:t>
            </a:r>
            <a:r>
              <a:rPr lang="tr-TR" dirty="0"/>
              <a:t> time </a:t>
            </a:r>
            <a:r>
              <a:rPr lang="tr-TR" dirty="0" err="1"/>
              <a:t>and</a:t>
            </a:r>
            <a:r>
              <a:rPr lang="tr-TR" dirty="0"/>
              <a:t> </a:t>
            </a:r>
            <a:r>
              <a:rPr lang="tr-TR" dirty="0" err="1"/>
              <a:t>specified</a:t>
            </a:r>
            <a:r>
              <a:rPr lang="tr-TR" dirty="0"/>
              <a:t> </a:t>
            </a:r>
            <a:r>
              <a:rPr lang="tr-TR" dirty="0" err="1"/>
              <a:t>places</a:t>
            </a:r>
            <a:r>
              <a:rPr lang="tr-TR" dirty="0"/>
              <a:t>.</a:t>
            </a:r>
          </a:p>
          <a:p>
            <a:r>
              <a:rPr lang="tr-TR" dirty="0" err="1"/>
              <a:t>Provides</a:t>
            </a:r>
            <a:r>
              <a:rPr lang="tr-TR" dirty="0"/>
              <a:t> </a:t>
            </a:r>
            <a:r>
              <a:rPr lang="tr-TR" dirty="0" err="1"/>
              <a:t>to</a:t>
            </a:r>
            <a:r>
              <a:rPr lang="tr-TR" dirty="0"/>
              <a:t> </a:t>
            </a:r>
            <a:r>
              <a:rPr lang="tr-TR" dirty="0" err="1"/>
              <a:t>energy</a:t>
            </a:r>
            <a:r>
              <a:rPr lang="tr-TR" dirty="0"/>
              <a:t> </a:t>
            </a:r>
            <a:r>
              <a:rPr lang="tr-TR" dirty="0" err="1"/>
              <a:t>saving</a:t>
            </a:r>
            <a:r>
              <a:rPr lang="tr-TR" dirty="0"/>
              <a:t> in </a:t>
            </a:r>
            <a:r>
              <a:rPr lang="tr-TR" dirty="0" err="1"/>
              <a:t>home</a:t>
            </a:r>
            <a:r>
              <a:rPr lang="tr-TR" dirty="0"/>
              <a:t>, </a:t>
            </a:r>
            <a:r>
              <a:rPr lang="tr-TR" dirty="0" err="1"/>
              <a:t>office</a:t>
            </a:r>
            <a:r>
              <a:rPr lang="tr-TR" dirty="0"/>
              <a:t>, </a:t>
            </a:r>
            <a:r>
              <a:rPr lang="tr-TR" dirty="0" err="1"/>
              <a:t>workplace</a:t>
            </a:r>
            <a:r>
              <a:rPr lang="tr-TR" dirty="0"/>
              <a:t>, </a:t>
            </a:r>
            <a:r>
              <a:rPr lang="tr-TR" dirty="0" err="1"/>
              <a:t>airport</a:t>
            </a:r>
            <a:r>
              <a:rPr lang="tr-TR" dirty="0"/>
              <a:t>, </a:t>
            </a:r>
            <a:r>
              <a:rPr lang="tr-TR" dirty="0" err="1"/>
              <a:t>stadium</a:t>
            </a:r>
            <a:r>
              <a:rPr lang="tr-TR" dirty="0"/>
              <a:t> </a:t>
            </a:r>
            <a:r>
              <a:rPr lang="tr-TR" dirty="0" err="1"/>
              <a:t>and</a:t>
            </a:r>
            <a:r>
              <a:rPr lang="tr-TR" dirty="0"/>
              <a:t> </a:t>
            </a:r>
            <a:r>
              <a:rPr lang="tr-TR" dirty="0" err="1"/>
              <a:t>other</a:t>
            </a:r>
            <a:r>
              <a:rPr lang="tr-TR" dirty="0"/>
              <a:t> </a:t>
            </a:r>
            <a:r>
              <a:rPr lang="tr-TR" dirty="0" err="1"/>
              <a:t>places</a:t>
            </a:r>
            <a:r>
              <a:rPr lang="tr-TR" dirty="0"/>
              <a:t>. </a:t>
            </a:r>
          </a:p>
          <a:p>
            <a:endParaRPr lang="tr-TR" dirty="0"/>
          </a:p>
          <a:p>
            <a:pPr marL="285750" indent="-285750">
              <a:buFont typeface="Arial" panose="020B0604020202020204" pitchFamily="34" charset="0"/>
              <a:buChar char="•"/>
            </a:pPr>
            <a:r>
              <a:rPr lang="en-US" dirty="0"/>
              <a:t>When the </a:t>
            </a:r>
            <a:r>
              <a:rPr lang="tr-TR" dirty="0" err="1"/>
              <a:t>weather</a:t>
            </a:r>
            <a:r>
              <a:rPr lang="tr-TR" dirty="0"/>
              <a:t> </a:t>
            </a:r>
            <a:r>
              <a:rPr lang="tr-TR" dirty="0" err="1"/>
              <a:t>gettings</a:t>
            </a:r>
            <a:r>
              <a:rPr lang="tr-TR" dirty="0"/>
              <a:t> </a:t>
            </a:r>
            <a:r>
              <a:rPr lang="tr-TR" dirty="0" err="1"/>
              <a:t>dark</a:t>
            </a:r>
            <a:r>
              <a:rPr lang="en-US" dirty="0"/>
              <a:t>, the lighting system in the garden and the </a:t>
            </a:r>
            <a:r>
              <a:rPr lang="tr-TR" dirty="0" err="1"/>
              <a:t>any</a:t>
            </a:r>
            <a:r>
              <a:rPr lang="tr-TR" dirty="0"/>
              <a:t> </a:t>
            </a:r>
            <a:r>
              <a:rPr lang="en-US" dirty="0"/>
              <a:t>space you want can be illuminated automatically.</a:t>
            </a:r>
            <a:endParaRPr lang="tr-TR" dirty="0"/>
          </a:p>
          <a:p>
            <a:pPr marL="285750" indent="-285750">
              <a:buFont typeface="Arial" panose="020B0604020202020204" pitchFamily="34" charset="0"/>
              <a:buChar char="•"/>
            </a:pPr>
            <a:endParaRPr lang="tr-TR" dirty="0"/>
          </a:p>
          <a:p>
            <a:pPr marL="285750" indent="-285750">
              <a:buFont typeface="Arial" panose="020B0604020202020204" pitchFamily="34" charset="0"/>
              <a:buChar char="•"/>
            </a:pPr>
            <a:r>
              <a:rPr lang="tr-TR" dirty="0" err="1"/>
              <a:t>Illumination</a:t>
            </a:r>
            <a:r>
              <a:rPr lang="tr-TR" dirty="0"/>
              <a:t> </a:t>
            </a:r>
            <a:r>
              <a:rPr lang="tr-TR" dirty="0" err="1"/>
              <a:t>scenarious</a:t>
            </a:r>
            <a:r>
              <a:rPr lang="tr-TR" dirty="0"/>
              <a:t> can </a:t>
            </a:r>
            <a:r>
              <a:rPr lang="tr-TR" dirty="0" err="1"/>
              <a:t>create</a:t>
            </a:r>
            <a:r>
              <a:rPr lang="tr-TR" dirty="0"/>
              <a:t> </a:t>
            </a:r>
            <a:r>
              <a:rPr lang="tr-TR" dirty="0" err="1"/>
              <a:t>which</a:t>
            </a:r>
            <a:r>
              <a:rPr lang="tr-TR" dirty="0"/>
              <a:t> </a:t>
            </a:r>
            <a:r>
              <a:rPr lang="tr-TR" dirty="0" err="1"/>
              <a:t>suitable</a:t>
            </a:r>
            <a:r>
              <a:rPr lang="tr-TR" dirty="0"/>
              <a:t> </a:t>
            </a:r>
            <a:r>
              <a:rPr lang="tr-TR" dirty="0" err="1"/>
              <a:t>for</a:t>
            </a:r>
            <a:r>
              <a:rPr lang="tr-TR" dirty="0"/>
              <a:t> </a:t>
            </a:r>
            <a:r>
              <a:rPr lang="tr-TR" dirty="0" err="1"/>
              <a:t>working</a:t>
            </a:r>
            <a:r>
              <a:rPr lang="tr-TR" dirty="0"/>
              <a:t> </a:t>
            </a:r>
            <a:r>
              <a:rPr lang="tr-TR" dirty="0" err="1"/>
              <a:t>hours</a:t>
            </a:r>
            <a:r>
              <a:rPr lang="tr-TR" dirty="0"/>
              <a:t> can be set.</a:t>
            </a:r>
          </a:p>
          <a:p>
            <a:pPr marL="285750" indent="-285750">
              <a:buFont typeface="Arial" panose="020B0604020202020204" pitchFamily="34" charset="0"/>
              <a:buChar char="•"/>
            </a:pPr>
            <a:endParaRPr lang="tr-TR" dirty="0"/>
          </a:p>
          <a:p>
            <a:pPr marL="285750" indent="-285750">
              <a:buFont typeface="Arial" panose="020B0604020202020204" pitchFamily="34" charset="0"/>
              <a:buChar char="•"/>
            </a:pPr>
            <a:r>
              <a:rPr lang="tr-TR" dirty="0" err="1"/>
              <a:t>Forgotten</a:t>
            </a:r>
            <a:r>
              <a:rPr lang="tr-TR" dirty="0"/>
              <a:t> </a:t>
            </a:r>
            <a:r>
              <a:rPr lang="tr-TR" dirty="0" err="1"/>
              <a:t>lighting</a:t>
            </a:r>
            <a:r>
              <a:rPr lang="tr-TR" dirty="0"/>
              <a:t> </a:t>
            </a:r>
            <a:r>
              <a:rPr lang="tr-TR" dirty="0" err="1"/>
              <a:t>fixtures</a:t>
            </a:r>
            <a:r>
              <a:rPr lang="tr-TR" dirty="0"/>
              <a:t> can be </a:t>
            </a:r>
            <a:r>
              <a:rPr lang="tr-TR" dirty="0" err="1"/>
              <a:t>switched</a:t>
            </a:r>
            <a:r>
              <a:rPr lang="tr-TR" dirty="0"/>
              <a:t> of at </a:t>
            </a:r>
            <a:r>
              <a:rPr lang="tr-TR" dirty="0" err="1"/>
              <a:t>scheduled</a:t>
            </a:r>
            <a:r>
              <a:rPr lang="tr-TR" dirty="0"/>
              <a:t> </a:t>
            </a:r>
            <a:r>
              <a:rPr lang="tr-TR" dirty="0" err="1"/>
              <a:t>times</a:t>
            </a:r>
            <a:r>
              <a:rPr lang="tr-TR" dirty="0"/>
              <a:t> </a:t>
            </a:r>
            <a:r>
              <a:rPr lang="tr-TR" dirty="0" err="1"/>
              <a:t>automatically</a:t>
            </a:r>
            <a:r>
              <a:rPr lang="tr-TR" dirty="0"/>
              <a:t>.</a:t>
            </a:r>
          </a:p>
        </p:txBody>
      </p:sp>
      <p:pic>
        <p:nvPicPr>
          <p:cNvPr id="9" name="Picture 8" descr="A room filled with furniture and a large window&#10;&#10;Description automatically generated">
            <a:extLst>
              <a:ext uri="{FF2B5EF4-FFF2-40B4-BE49-F238E27FC236}">
                <a16:creationId xmlns:a16="http://schemas.microsoft.com/office/drawing/2014/main" id="{DB68C55C-2378-4278-ACEE-23DB4E2520B9}"/>
              </a:ext>
            </a:extLst>
          </p:cNvPr>
          <p:cNvPicPr>
            <a:picLocks noChangeAspect="1"/>
          </p:cNvPicPr>
          <p:nvPr/>
        </p:nvPicPr>
        <p:blipFill rotWithShape="1">
          <a:blip r:embed="rId8">
            <a:extLst>
              <a:ext uri="{28A0092B-C50C-407E-A947-70E740481C1C}">
                <a14:useLocalDpi xmlns:a14="http://schemas.microsoft.com/office/drawing/2010/main" val="0"/>
              </a:ext>
            </a:extLst>
          </a:blip>
          <a:srcRect r="51852"/>
          <a:stretch/>
        </p:blipFill>
        <p:spPr>
          <a:xfrm>
            <a:off x="0" y="734627"/>
            <a:ext cx="5915027" cy="6123373"/>
          </a:xfrm>
          <a:prstGeom prst="rect">
            <a:avLst/>
          </a:prstGeom>
        </p:spPr>
      </p:pic>
    </p:spTree>
    <p:extLst>
      <p:ext uri="{BB962C8B-B14F-4D97-AF65-F5344CB8AC3E}">
        <p14:creationId xmlns:p14="http://schemas.microsoft.com/office/powerpoint/2010/main" val="2468703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fade">
                                      <p:cBhvr>
                                        <p:cTn id="27" dur="500"/>
                                        <p:tgtEl>
                                          <p:spTgt spid="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 6">
            <a:extLst>
              <a:ext uri="{FF2B5EF4-FFF2-40B4-BE49-F238E27FC236}">
                <a16:creationId xmlns:a16="http://schemas.microsoft.com/office/drawing/2014/main" id="{A668768E-50FC-4B63-9837-0607FDEE441C}"/>
              </a:ext>
            </a:extLst>
          </p:cNvPr>
          <p:cNvGrpSpPr/>
          <p:nvPr/>
        </p:nvGrpSpPr>
        <p:grpSpPr>
          <a:xfrm>
            <a:off x="0" y="-468"/>
            <a:ext cx="12191999" cy="722816"/>
            <a:chOff x="0" y="1"/>
            <a:chExt cx="12191999" cy="722816"/>
          </a:xfrm>
        </p:grpSpPr>
        <p:sp>
          <p:nvSpPr>
            <p:cNvPr id="6" name="Dikdörtgen 5">
              <a:extLst>
                <a:ext uri="{FF2B5EF4-FFF2-40B4-BE49-F238E27FC236}">
                  <a16:creationId xmlns:a16="http://schemas.microsoft.com/office/drawing/2014/main" id="{9EE49851-87F1-4B5A-BB86-83D20D3F1DF7}"/>
                </a:ext>
              </a:extLst>
            </p:cNvPr>
            <p:cNvSpPr/>
            <p:nvPr/>
          </p:nvSpPr>
          <p:spPr>
            <a:xfrm>
              <a:off x="0" y="1"/>
              <a:ext cx="12191999" cy="722816"/>
            </a:xfrm>
            <a:prstGeom prst="rect">
              <a:avLst/>
            </a:prstGeom>
            <a:solidFill>
              <a:schemeClr val="tx1">
                <a:lumMod val="65000"/>
                <a:lumOff val="3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latin typeface="Helvetica" panose="020B0604020202020204" pitchFamily="34" charset="0"/>
                <a:cs typeface="Helvetica" panose="020B0604020202020204" pitchFamily="34" charset="0"/>
              </a:endParaRPr>
            </a:p>
          </p:txBody>
        </p:sp>
        <p:pic>
          <p:nvPicPr>
            <p:cNvPr id="7" name="Resim 3">
              <a:extLst>
                <a:ext uri="{FF2B5EF4-FFF2-40B4-BE49-F238E27FC236}">
                  <a16:creationId xmlns:a16="http://schemas.microsoft.com/office/drawing/2014/main" id="{BA8B5BA5-BCA3-473F-BC5B-056B64B408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804" y="196947"/>
              <a:ext cx="2044511" cy="341203"/>
            </a:xfrm>
            <a:prstGeom prst="rect">
              <a:avLst/>
            </a:prstGeom>
          </p:spPr>
        </p:pic>
      </p:grpSp>
      <p:sp>
        <p:nvSpPr>
          <p:cNvPr id="8" name="Rectangle 7">
            <a:extLst>
              <a:ext uri="{FF2B5EF4-FFF2-40B4-BE49-F238E27FC236}">
                <a16:creationId xmlns:a16="http://schemas.microsoft.com/office/drawing/2014/main" id="{9B7D1ABC-C31B-4D53-8ED8-523BE91CADD2}"/>
              </a:ext>
            </a:extLst>
          </p:cNvPr>
          <p:cNvSpPr/>
          <p:nvPr/>
        </p:nvSpPr>
        <p:spPr>
          <a:xfrm>
            <a:off x="6785858" y="2302646"/>
            <a:ext cx="4551895" cy="1754326"/>
          </a:xfrm>
          <a:prstGeom prst="rect">
            <a:avLst/>
          </a:prstGeom>
        </p:spPr>
        <p:txBody>
          <a:bodyPr wrap="square">
            <a:spAutoFit/>
          </a:bodyPr>
          <a:lstStyle/>
          <a:p>
            <a:endParaRPr lang="tr-TR" dirty="0"/>
          </a:p>
          <a:p>
            <a:pPr marL="285750" indent="-285750">
              <a:buFont typeface="Arial" panose="020B0604020202020204" pitchFamily="34" charset="0"/>
              <a:buChar char="•"/>
            </a:pPr>
            <a:r>
              <a:rPr lang="tr-TR" dirty="0" err="1"/>
              <a:t>When</a:t>
            </a:r>
            <a:r>
              <a:rPr lang="tr-TR" dirty="0"/>
              <a:t> </a:t>
            </a:r>
            <a:r>
              <a:rPr lang="tr-TR" dirty="0" err="1"/>
              <a:t>the</a:t>
            </a:r>
            <a:r>
              <a:rPr lang="tr-TR" dirty="0"/>
              <a:t> </a:t>
            </a:r>
            <a:r>
              <a:rPr lang="tr-TR" dirty="0" err="1"/>
              <a:t>door</a:t>
            </a:r>
            <a:r>
              <a:rPr lang="tr-TR" dirty="0"/>
              <a:t> is </a:t>
            </a:r>
            <a:r>
              <a:rPr lang="tr-TR" dirty="0" err="1"/>
              <a:t>forced</a:t>
            </a:r>
            <a:r>
              <a:rPr lang="tr-TR" dirty="0"/>
              <a:t> </a:t>
            </a:r>
            <a:r>
              <a:rPr lang="tr-TR" dirty="0" err="1"/>
              <a:t>by</a:t>
            </a:r>
            <a:r>
              <a:rPr lang="tr-TR" dirty="0"/>
              <a:t> </a:t>
            </a:r>
            <a:r>
              <a:rPr lang="tr-TR" dirty="0" err="1"/>
              <a:t>magnetic</a:t>
            </a:r>
            <a:r>
              <a:rPr lang="tr-TR" dirty="0"/>
              <a:t> </a:t>
            </a:r>
            <a:r>
              <a:rPr lang="tr-TR" dirty="0" err="1"/>
              <a:t>contact</a:t>
            </a:r>
            <a:r>
              <a:rPr lang="tr-TR" dirty="0"/>
              <a:t> </a:t>
            </a:r>
            <a:r>
              <a:rPr lang="tr-TR" dirty="0" err="1"/>
              <a:t>signal</a:t>
            </a:r>
            <a:r>
              <a:rPr lang="tr-TR" dirty="0"/>
              <a:t> </a:t>
            </a:r>
            <a:r>
              <a:rPr lang="tr-TR" dirty="0" err="1"/>
              <a:t>run</a:t>
            </a:r>
            <a:r>
              <a:rPr lang="tr-TR" dirty="0"/>
              <a:t> </a:t>
            </a:r>
            <a:r>
              <a:rPr lang="tr-TR" dirty="0" err="1"/>
              <a:t>the</a:t>
            </a:r>
            <a:r>
              <a:rPr lang="tr-TR" dirty="0"/>
              <a:t> alarm </a:t>
            </a:r>
            <a:r>
              <a:rPr lang="tr-TR" dirty="0" err="1"/>
              <a:t>process</a:t>
            </a:r>
            <a:r>
              <a:rPr lang="tr-TR" dirty="0"/>
              <a:t>.</a:t>
            </a:r>
          </a:p>
          <a:p>
            <a:pPr marL="285750" indent="-285750">
              <a:buFont typeface="Arial" panose="020B0604020202020204" pitchFamily="34" charset="0"/>
              <a:buChar char="•"/>
            </a:pPr>
            <a:endParaRPr lang="tr-TR" dirty="0"/>
          </a:p>
          <a:p>
            <a:pPr marL="285750" indent="-285750">
              <a:buFont typeface="Arial" panose="020B0604020202020204" pitchFamily="34" charset="0"/>
              <a:buChar char="•"/>
            </a:pPr>
            <a:r>
              <a:rPr lang="tr-TR" dirty="0"/>
              <a:t>Run </a:t>
            </a:r>
            <a:r>
              <a:rPr lang="tr-TR" dirty="0" err="1"/>
              <a:t>the</a:t>
            </a:r>
            <a:r>
              <a:rPr lang="tr-TR" dirty="0"/>
              <a:t> alarm </a:t>
            </a:r>
            <a:r>
              <a:rPr lang="tr-TR" dirty="0" err="1"/>
              <a:t>process</a:t>
            </a:r>
            <a:r>
              <a:rPr lang="tr-TR" dirty="0"/>
              <a:t> </a:t>
            </a:r>
            <a:r>
              <a:rPr lang="tr-TR" dirty="0" err="1"/>
              <a:t>with</a:t>
            </a:r>
            <a:r>
              <a:rPr lang="tr-TR" dirty="0"/>
              <a:t> </a:t>
            </a:r>
            <a:r>
              <a:rPr lang="tr-TR" dirty="0" err="1"/>
              <a:t>motion</a:t>
            </a:r>
            <a:r>
              <a:rPr lang="tr-TR" dirty="0"/>
              <a:t> </a:t>
            </a:r>
            <a:r>
              <a:rPr lang="tr-TR" dirty="0" err="1"/>
              <a:t>sensors</a:t>
            </a:r>
            <a:r>
              <a:rPr lang="tr-TR" dirty="0"/>
              <a:t> </a:t>
            </a:r>
            <a:r>
              <a:rPr lang="tr-TR" dirty="0" err="1"/>
              <a:t>signal</a:t>
            </a:r>
            <a:r>
              <a:rPr lang="tr-TR" dirty="0"/>
              <a:t>.  </a:t>
            </a:r>
          </a:p>
        </p:txBody>
      </p:sp>
      <p:sp>
        <p:nvSpPr>
          <p:cNvPr id="2" name="Rectangle 1">
            <a:extLst>
              <a:ext uri="{FF2B5EF4-FFF2-40B4-BE49-F238E27FC236}">
                <a16:creationId xmlns:a16="http://schemas.microsoft.com/office/drawing/2014/main" id="{1231C315-5FD5-4524-882D-BFBFB315508D}"/>
              </a:ext>
            </a:extLst>
          </p:cNvPr>
          <p:cNvSpPr/>
          <p:nvPr/>
        </p:nvSpPr>
        <p:spPr>
          <a:xfrm>
            <a:off x="6778171" y="1505181"/>
            <a:ext cx="4607864" cy="461665"/>
          </a:xfrm>
          <a:prstGeom prst="rect">
            <a:avLst/>
          </a:prstGeom>
        </p:spPr>
        <p:txBody>
          <a:bodyPr wrap="none">
            <a:spAutoFit/>
          </a:bodyPr>
          <a:lstStyle/>
          <a:p>
            <a:r>
              <a:rPr lang="tr-TR" sz="2400" dirty="0">
                <a:ln w="0"/>
                <a:effectLst>
                  <a:outerShdw blurRad="38100" dist="19050" dir="2700000" algn="tl" rotWithShape="0">
                    <a:schemeClr val="dk1">
                      <a:alpha val="40000"/>
                    </a:schemeClr>
                  </a:outerShdw>
                </a:effectLst>
              </a:rPr>
              <a:t>Automation Control </a:t>
            </a:r>
            <a:r>
              <a:rPr lang="tr-TR" sz="2400" dirty="0" err="1">
                <a:ln w="0"/>
                <a:effectLst>
                  <a:outerShdw blurRad="38100" dist="19050" dir="2700000" algn="tl" rotWithShape="0">
                    <a:schemeClr val="dk1">
                      <a:alpha val="40000"/>
                    </a:schemeClr>
                  </a:outerShdw>
                </a:effectLst>
              </a:rPr>
              <a:t>Other</a:t>
            </a:r>
            <a:r>
              <a:rPr lang="tr-TR" sz="2400" dirty="0">
                <a:ln w="0"/>
                <a:effectLst>
                  <a:outerShdw blurRad="38100" dist="19050" dir="2700000" algn="tl" rotWithShape="0">
                    <a:schemeClr val="dk1">
                      <a:alpha val="40000"/>
                    </a:schemeClr>
                  </a:outerShdw>
                </a:effectLst>
              </a:rPr>
              <a:t> </a:t>
            </a:r>
            <a:r>
              <a:rPr lang="tr-TR" sz="2400" dirty="0" err="1">
                <a:ln w="0"/>
                <a:effectLst>
                  <a:outerShdw blurRad="38100" dist="19050" dir="2700000" algn="tl" rotWithShape="0">
                    <a:schemeClr val="dk1">
                      <a:alpha val="40000"/>
                    </a:schemeClr>
                  </a:outerShdw>
                </a:effectLst>
              </a:rPr>
              <a:t>Features</a:t>
            </a:r>
            <a:endParaRPr lang="tr-TR" sz="2400" dirty="0">
              <a:ln w="0"/>
              <a:effectLst>
                <a:outerShdw blurRad="38100" dist="19050" dir="2700000" algn="tl" rotWithShape="0">
                  <a:schemeClr val="dk1">
                    <a:alpha val="40000"/>
                  </a:schemeClr>
                </a:outerShdw>
              </a:effectLst>
            </a:endParaRPr>
          </a:p>
        </p:txBody>
      </p:sp>
      <p:pic>
        <p:nvPicPr>
          <p:cNvPr id="4" name="Picture 3">
            <a:extLst>
              <a:ext uri="{FF2B5EF4-FFF2-40B4-BE49-F238E27FC236}">
                <a16:creationId xmlns:a16="http://schemas.microsoft.com/office/drawing/2014/main" id="{04CCE082-78B7-4B32-BC97-A3E5EA5D68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722348"/>
            <a:ext cx="6096000" cy="6135652"/>
          </a:xfrm>
          <a:prstGeom prst="rect">
            <a:avLst/>
          </a:prstGeom>
        </p:spPr>
      </p:pic>
      <p:sp>
        <p:nvSpPr>
          <p:cNvPr id="15" name="Footer Placeholder 3">
            <a:extLst>
              <a:ext uri="{FF2B5EF4-FFF2-40B4-BE49-F238E27FC236}">
                <a16:creationId xmlns:a16="http://schemas.microsoft.com/office/drawing/2014/main" id="{81FE12F1-2081-443B-8A52-9E733B8BA672}"/>
              </a:ext>
            </a:extLst>
          </p:cNvPr>
          <p:cNvSpPr txBox="1">
            <a:spLocks/>
          </p:cNvSpPr>
          <p:nvPr/>
        </p:nvSpPr>
        <p:spPr>
          <a:xfrm>
            <a:off x="4165599" y="6468267"/>
            <a:ext cx="3860800" cy="360188"/>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dirty="0">
                <a:solidFill>
                  <a:prstClr val="black">
                    <a:tint val="75000"/>
                  </a:prstClr>
                </a:solidFill>
              </a:rPr>
              <a:t>www.interra.com.tr</a:t>
            </a:r>
          </a:p>
        </p:txBody>
      </p:sp>
    </p:spTree>
    <p:extLst>
      <p:ext uri="{BB962C8B-B14F-4D97-AF65-F5344CB8AC3E}">
        <p14:creationId xmlns:p14="http://schemas.microsoft.com/office/powerpoint/2010/main" val="3017646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fade">
                                      <p:cBhvr>
                                        <p:cTn id="17"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 6">
            <a:extLst>
              <a:ext uri="{FF2B5EF4-FFF2-40B4-BE49-F238E27FC236}">
                <a16:creationId xmlns:a16="http://schemas.microsoft.com/office/drawing/2014/main" id="{A668768E-50FC-4B63-9837-0607FDEE441C}"/>
              </a:ext>
            </a:extLst>
          </p:cNvPr>
          <p:cNvGrpSpPr/>
          <p:nvPr/>
        </p:nvGrpSpPr>
        <p:grpSpPr>
          <a:xfrm>
            <a:off x="0" y="-468"/>
            <a:ext cx="12191999" cy="722816"/>
            <a:chOff x="0" y="1"/>
            <a:chExt cx="12191999" cy="722816"/>
          </a:xfrm>
        </p:grpSpPr>
        <p:sp>
          <p:nvSpPr>
            <p:cNvPr id="6" name="Dikdörtgen 5">
              <a:extLst>
                <a:ext uri="{FF2B5EF4-FFF2-40B4-BE49-F238E27FC236}">
                  <a16:creationId xmlns:a16="http://schemas.microsoft.com/office/drawing/2014/main" id="{9EE49851-87F1-4B5A-BB86-83D20D3F1DF7}"/>
                </a:ext>
              </a:extLst>
            </p:cNvPr>
            <p:cNvSpPr/>
            <p:nvPr/>
          </p:nvSpPr>
          <p:spPr>
            <a:xfrm>
              <a:off x="0" y="1"/>
              <a:ext cx="12191999" cy="722816"/>
            </a:xfrm>
            <a:prstGeom prst="rect">
              <a:avLst/>
            </a:prstGeom>
            <a:solidFill>
              <a:schemeClr val="tx1">
                <a:lumMod val="65000"/>
                <a:lumOff val="3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latin typeface="Helvetica" panose="020B0604020202020204" pitchFamily="34" charset="0"/>
                <a:cs typeface="Helvetica" panose="020B0604020202020204" pitchFamily="34" charset="0"/>
              </a:endParaRPr>
            </a:p>
          </p:txBody>
        </p:sp>
        <p:pic>
          <p:nvPicPr>
            <p:cNvPr id="7" name="Resim 3">
              <a:extLst>
                <a:ext uri="{FF2B5EF4-FFF2-40B4-BE49-F238E27FC236}">
                  <a16:creationId xmlns:a16="http://schemas.microsoft.com/office/drawing/2014/main" id="{BA8B5BA5-BCA3-473F-BC5B-056B64B408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804" y="196947"/>
              <a:ext cx="2044511" cy="341203"/>
            </a:xfrm>
            <a:prstGeom prst="rect">
              <a:avLst/>
            </a:prstGeom>
          </p:spPr>
        </p:pic>
      </p:grpSp>
      <p:sp>
        <p:nvSpPr>
          <p:cNvPr id="16" name="Rectangle 15">
            <a:extLst>
              <a:ext uri="{FF2B5EF4-FFF2-40B4-BE49-F238E27FC236}">
                <a16:creationId xmlns:a16="http://schemas.microsoft.com/office/drawing/2014/main" id="{8DF77D2C-049D-432B-B90E-2B8633DA7BE1}"/>
              </a:ext>
            </a:extLst>
          </p:cNvPr>
          <p:cNvSpPr/>
          <p:nvPr/>
        </p:nvSpPr>
        <p:spPr>
          <a:xfrm>
            <a:off x="6273613" y="2061524"/>
            <a:ext cx="5410199" cy="3231654"/>
          </a:xfrm>
          <a:prstGeom prst="rect">
            <a:avLst/>
          </a:prstGeom>
          <a:noFill/>
        </p:spPr>
        <p:txBody>
          <a:bodyPr wrap="square" lIns="91440" tIns="45720" rIns="91440" bIns="45720">
            <a:spAutoFit/>
          </a:bodyPr>
          <a:lstStyle/>
          <a:p>
            <a:endParaRPr lang="tr-TR" sz="2400" dirty="0">
              <a:ln w="0"/>
              <a:effectLst>
                <a:outerShdw blurRad="38100" dist="19050" dir="2700000" algn="tl" rotWithShape="0">
                  <a:schemeClr val="dk1">
                    <a:alpha val="40000"/>
                  </a:schemeClr>
                </a:outerShdw>
              </a:effectLst>
            </a:endParaRPr>
          </a:p>
          <a:p>
            <a:r>
              <a:rPr lang="tr-TR" dirty="0" err="1"/>
              <a:t>Included</a:t>
            </a:r>
            <a:r>
              <a:rPr lang="tr-TR" dirty="0"/>
              <a:t> </a:t>
            </a:r>
            <a:r>
              <a:rPr lang="tr-TR" dirty="0" err="1"/>
              <a:t>Internal</a:t>
            </a:r>
            <a:r>
              <a:rPr lang="tr-TR" dirty="0"/>
              <a:t> </a:t>
            </a:r>
            <a:r>
              <a:rPr lang="tr-TR" dirty="0" err="1"/>
              <a:t>Dali</a:t>
            </a:r>
            <a:r>
              <a:rPr lang="tr-TR" dirty="0"/>
              <a:t> </a:t>
            </a:r>
            <a:r>
              <a:rPr lang="tr-TR" dirty="0" err="1"/>
              <a:t>Power</a:t>
            </a:r>
            <a:r>
              <a:rPr lang="tr-TR" dirty="0"/>
              <a:t> </a:t>
            </a:r>
            <a:r>
              <a:rPr lang="tr-TR" dirty="0" err="1"/>
              <a:t>Supply</a:t>
            </a:r>
            <a:endParaRPr lang="tr-TR" dirty="0"/>
          </a:p>
          <a:p>
            <a:endParaRPr lang="tr-TR" b="1" dirty="0"/>
          </a:p>
          <a:p>
            <a:r>
              <a:rPr lang="tr-TR" dirty="0"/>
              <a:t>DALI Gateway, </a:t>
            </a:r>
            <a:r>
              <a:rPr lang="tr-TR" dirty="0" err="1"/>
              <a:t>support</a:t>
            </a:r>
            <a:r>
              <a:rPr lang="tr-TR" dirty="0"/>
              <a:t> </a:t>
            </a:r>
            <a:r>
              <a:rPr lang="tr-TR" dirty="0" err="1"/>
              <a:t>emergency</a:t>
            </a:r>
            <a:r>
              <a:rPr lang="tr-TR" dirty="0"/>
              <a:t> </a:t>
            </a:r>
            <a:r>
              <a:rPr lang="tr-TR" dirty="0" err="1"/>
              <a:t>lighting</a:t>
            </a:r>
            <a:r>
              <a:rPr lang="tr-TR" dirty="0"/>
              <a:t> </a:t>
            </a:r>
            <a:r>
              <a:rPr lang="tr-TR" dirty="0" err="1"/>
              <a:t>control</a:t>
            </a:r>
            <a:r>
              <a:rPr lang="tr-TR" dirty="0"/>
              <a:t>.</a:t>
            </a:r>
          </a:p>
          <a:p>
            <a:endParaRPr lang="tr-TR" dirty="0"/>
          </a:p>
          <a:p>
            <a:r>
              <a:rPr lang="tr-TR" dirty="0"/>
              <a:t>DALI Gateway, </a:t>
            </a:r>
            <a:r>
              <a:rPr lang="tr-TR" dirty="0" err="1"/>
              <a:t>supports</a:t>
            </a:r>
            <a:r>
              <a:rPr lang="tr-TR" dirty="0"/>
              <a:t> DALI EN 62386-202 </a:t>
            </a:r>
            <a:r>
              <a:rPr lang="tr-TR" dirty="0" err="1"/>
              <a:t>standard</a:t>
            </a:r>
            <a:r>
              <a:rPr lang="tr-TR" dirty="0"/>
              <a:t> </a:t>
            </a:r>
            <a:r>
              <a:rPr lang="tr-TR" dirty="0" err="1"/>
              <a:t>which</a:t>
            </a:r>
            <a:r>
              <a:rPr lang="tr-TR" dirty="0"/>
              <a:t> is </a:t>
            </a:r>
            <a:r>
              <a:rPr lang="tr-TR" dirty="0" err="1"/>
              <a:t>defining</a:t>
            </a:r>
            <a:r>
              <a:rPr lang="tr-TR" dirty="0"/>
              <a:t> DALI </a:t>
            </a:r>
            <a:r>
              <a:rPr lang="tr-TR" dirty="0" err="1"/>
              <a:t>emergency</a:t>
            </a:r>
            <a:r>
              <a:rPr lang="tr-TR" dirty="0"/>
              <a:t> </a:t>
            </a:r>
            <a:r>
              <a:rPr lang="tr-TR" dirty="0" err="1"/>
              <a:t>lighting</a:t>
            </a:r>
            <a:r>
              <a:rPr lang="tr-TR" dirty="0"/>
              <a:t>.</a:t>
            </a:r>
          </a:p>
          <a:p>
            <a:endParaRPr lang="tr-TR" b="1" dirty="0"/>
          </a:p>
          <a:p>
            <a:r>
              <a:rPr lang="tr-TR" dirty="0"/>
              <a:t>D</a:t>
            </a:r>
            <a:r>
              <a:rPr lang="en-US" dirty="0"/>
              <a:t>ALI Gateway also supports the "Tunable White (TW)" feature and supports the luminous color control (DALI Device Type 8) according to EN 62386-209.</a:t>
            </a:r>
            <a:endParaRPr lang="tr-TR" b="1" dirty="0"/>
          </a:p>
        </p:txBody>
      </p:sp>
      <p:sp>
        <p:nvSpPr>
          <p:cNvPr id="10" name="Footer Placeholder 3">
            <a:extLst>
              <a:ext uri="{FF2B5EF4-FFF2-40B4-BE49-F238E27FC236}">
                <a16:creationId xmlns:a16="http://schemas.microsoft.com/office/drawing/2014/main" id="{C4F8C23B-2476-42C8-B499-CFF95F7E8EA2}"/>
              </a:ext>
            </a:extLst>
          </p:cNvPr>
          <p:cNvSpPr txBox="1">
            <a:spLocks/>
          </p:cNvSpPr>
          <p:nvPr/>
        </p:nvSpPr>
        <p:spPr>
          <a:xfrm>
            <a:off x="4984340" y="6497812"/>
            <a:ext cx="3860800" cy="360188"/>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a:solidFill>
                  <a:prstClr val="black">
                    <a:tint val="75000"/>
                  </a:prstClr>
                </a:solidFill>
              </a:rPr>
              <a:t>www.interra.com.tr</a:t>
            </a:r>
            <a:endParaRPr lang="tr-TR" dirty="0">
              <a:solidFill>
                <a:prstClr val="black">
                  <a:tint val="75000"/>
                </a:prstClr>
              </a:solidFill>
            </a:endParaRPr>
          </a:p>
        </p:txBody>
      </p:sp>
      <p:sp>
        <p:nvSpPr>
          <p:cNvPr id="8" name="Dikdörtgen 7">
            <a:extLst>
              <a:ext uri="{FF2B5EF4-FFF2-40B4-BE49-F238E27FC236}">
                <a16:creationId xmlns:a16="http://schemas.microsoft.com/office/drawing/2014/main" id="{3B301044-5B5E-46AE-AE61-04212B2305E1}"/>
              </a:ext>
            </a:extLst>
          </p:cNvPr>
          <p:cNvSpPr/>
          <p:nvPr/>
        </p:nvSpPr>
        <p:spPr>
          <a:xfrm>
            <a:off x="2204824" y="261152"/>
            <a:ext cx="2736647" cy="369332"/>
          </a:xfrm>
          <a:prstGeom prst="rect">
            <a:avLst/>
          </a:prstGeom>
        </p:spPr>
        <p:txBody>
          <a:bodyPr wrap="none">
            <a:spAutoFit/>
          </a:bodyPr>
          <a:lstStyle/>
          <a:p>
            <a:r>
              <a:rPr lang="tr-TR" i="1" dirty="0">
                <a:solidFill>
                  <a:schemeClr val="bg1"/>
                </a:solidFill>
                <a:latin typeface="Helvetica" panose="020B0604020202020204" pitchFamily="34" charset="0"/>
                <a:cs typeface="Helvetica" panose="020B0604020202020204" pitchFamily="34" charset="0"/>
              </a:rPr>
              <a:t>Developer of uniqueness</a:t>
            </a:r>
          </a:p>
        </p:txBody>
      </p:sp>
      <p:sp>
        <p:nvSpPr>
          <p:cNvPr id="13" name="Rectangle 12">
            <a:extLst>
              <a:ext uri="{FF2B5EF4-FFF2-40B4-BE49-F238E27FC236}">
                <a16:creationId xmlns:a16="http://schemas.microsoft.com/office/drawing/2014/main" id="{9EB0B734-9682-4588-B15F-B014DF8D42DB}"/>
              </a:ext>
            </a:extLst>
          </p:cNvPr>
          <p:cNvSpPr/>
          <p:nvPr/>
        </p:nvSpPr>
        <p:spPr>
          <a:xfrm>
            <a:off x="6806757" y="1287823"/>
            <a:ext cx="4076766" cy="35653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dirty="0">
                <a:ln w="0"/>
                <a:effectLst>
                  <a:outerShdw blurRad="38100" dist="19050" dir="2700000" algn="tl" rotWithShape="0">
                    <a:schemeClr val="dk1">
                      <a:alpha val="40000"/>
                    </a:schemeClr>
                  </a:outerShdw>
                </a:effectLst>
              </a:rPr>
              <a:t>INTERRA DALI GATEWAY</a:t>
            </a:r>
            <a:endParaRPr lang="tr-TR" b="1" dirty="0"/>
          </a:p>
        </p:txBody>
      </p:sp>
      <p:pic>
        <p:nvPicPr>
          <p:cNvPr id="14" name="Picture 13" descr="A close up of a box&#10;&#10;Description automatically generated">
            <a:extLst>
              <a:ext uri="{FF2B5EF4-FFF2-40B4-BE49-F238E27FC236}">
                <a16:creationId xmlns:a16="http://schemas.microsoft.com/office/drawing/2014/main" id="{6644FAD6-0B94-44F5-8FFF-78F8790557D4}"/>
              </a:ext>
            </a:extLst>
          </p:cNvPr>
          <p:cNvPicPr>
            <a:picLocks noChangeAspect="1"/>
          </p:cNvPicPr>
          <p:nvPr/>
        </p:nvPicPr>
        <p:blipFill rotWithShape="1">
          <a:blip r:embed="rId4">
            <a:extLst>
              <a:ext uri="{28A0092B-C50C-407E-A947-70E740481C1C}">
                <a14:useLocalDpi xmlns:a14="http://schemas.microsoft.com/office/drawing/2010/main" val="0"/>
              </a:ext>
            </a:extLst>
          </a:blip>
          <a:srcRect l="20973" r="32762" b="-24"/>
          <a:stretch/>
        </p:blipFill>
        <p:spPr>
          <a:xfrm>
            <a:off x="551453" y="1618537"/>
            <a:ext cx="4390018" cy="4394625"/>
          </a:xfrm>
          <a:prstGeom prst="rect">
            <a:avLst/>
          </a:prstGeom>
        </p:spPr>
      </p:pic>
    </p:spTree>
    <p:extLst>
      <p:ext uri="{BB962C8B-B14F-4D97-AF65-F5344CB8AC3E}">
        <p14:creationId xmlns:p14="http://schemas.microsoft.com/office/powerpoint/2010/main" val="2336383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 6">
            <a:extLst>
              <a:ext uri="{FF2B5EF4-FFF2-40B4-BE49-F238E27FC236}">
                <a16:creationId xmlns:a16="http://schemas.microsoft.com/office/drawing/2014/main" id="{A668768E-50FC-4B63-9837-0607FDEE441C}"/>
              </a:ext>
            </a:extLst>
          </p:cNvPr>
          <p:cNvGrpSpPr/>
          <p:nvPr/>
        </p:nvGrpSpPr>
        <p:grpSpPr>
          <a:xfrm>
            <a:off x="0" y="-468"/>
            <a:ext cx="12191999" cy="722816"/>
            <a:chOff x="0" y="1"/>
            <a:chExt cx="12191999" cy="722816"/>
          </a:xfrm>
        </p:grpSpPr>
        <p:sp>
          <p:nvSpPr>
            <p:cNvPr id="6" name="Dikdörtgen 5">
              <a:extLst>
                <a:ext uri="{FF2B5EF4-FFF2-40B4-BE49-F238E27FC236}">
                  <a16:creationId xmlns:a16="http://schemas.microsoft.com/office/drawing/2014/main" id="{9EE49851-87F1-4B5A-BB86-83D20D3F1DF7}"/>
                </a:ext>
              </a:extLst>
            </p:cNvPr>
            <p:cNvSpPr/>
            <p:nvPr/>
          </p:nvSpPr>
          <p:spPr>
            <a:xfrm>
              <a:off x="0" y="1"/>
              <a:ext cx="12191999" cy="722816"/>
            </a:xfrm>
            <a:prstGeom prst="rect">
              <a:avLst/>
            </a:prstGeom>
            <a:solidFill>
              <a:schemeClr val="tx1">
                <a:lumMod val="65000"/>
                <a:lumOff val="3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latin typeface="Helvetica" panose="020B0604020202020204" pitchFamily="34" charset="0"/>
                <a:cs typeface="Helvetica" panose="020B0604020202020204" pitchFamily="34" charset="0"/>
              </a:endParaRPr>
            </a:p>
          </p:txBody>
        </p:sp>
        <p:pic>
          <p:nvPicPr>
            <p:cNvPr id="7" name="Resim 3">
              <a:extLst>
                <a:ext uri="{FF2B5EF4-FFF2-40B4-BE49-F238E27FC236}">
                  <a16:creationId xmlns:a16="http://schemas.microsoft.com/office/drawing/2014/main" id="{BA8B5BA5-BCA3-473F-BC5B-056B64B408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804" y="196947"/>
              <a:ext cx="2044511" cy="341203"/>
            </a:xfrm>
            <a:prstGeom prst="rect">
              <a:avLst/>
            </a:prstGeom>
          </p:spPr>
        </p:pic>
      </p:grpSp>
      <p:sp>
        <p:nvSpPr>
          <p:cNvPr id="16" name="Rectangle 15">
            <a:extLst>
              <a:ext uri="{FF2B5EF4-FFF2-40B4-BE49-F238E27FC236}">
                <a16:creationId xmlns:a16="http://schemas.microsoft.com/office/drawing/2014/main" id="{8DF77D2C-049D-432B-B90E-2B8633DA7BE1}"/>
              </a:ext>
            </a:extLst>
          </p:cNvPr>
          <p:cNvSpPr/>
          <p:nvPr/>
        </p:nvSpPr>
        <p:spPr>
          <a:xfrm>
            <a:off x="6095999" y="1763450"/>
            <a:ext cx="5410199" cy="4247317"/>
          </a:xfrm>
          <a:prstGeom prst="rect">
            <a:avLst/>
          </a:prstGeom>
          <a:noFill/>
        </p:spPr>
        <p:txBody>
          <a:bodyPr wrap="square" lIns="91440" tIns="45720" rIns="91440" bIns="45720">
            <a:spAutoFit/>
          </a:bodyPr>
          <a:lstStyle/>
          <a:p>
            <a:pPr marL="285750" indent="-285750">
              <a:buFont typeface="Arial" panose="020B0604020202020204" pitchFamily="34" charset="0"/>
              <a:buChar char="•"/>
            </a:pPr>
            <a:r>
              <a:rPr lang="tr-TR" dirty="0"/>
              <a:t>ITR832-001 DALI Gateway (2 x DALI </a:t>
            </a:r>
            <a:r>
              <a:rPr lang="tr-TR" dirty="0" err="1"/>
              <a:t>Line</a:t>
            </a:r>
            <a:r>
              <a:rPr lang="tr-TR" dirty="0"/>
              <a:t>), </a:t>
            </a:r>
            <a:r>
              <a:rPr lang="en-US" dirty="0"/>
              <a:t>can control 2 x 64 DALI ballasts and 2 x 16 DALI groups with one or more DALI ballasts in each.</a:t>
            </a:r>
            <a:endParaRPr lang="tr-TR" dirty="0"/>
          </a:p>
          <a:p>
            <a:pPr marL="285750" indent="-285750">
              <a:buFont typeface="Arial" panose="020B0604020202020204" pitchFamily="34" charset="0"/>
              <a:buChar char="•"/>
            </a:pPr>
            <a:endParaRPr lang="tr-TR" dirty="0"/>
          </a:p>
          <a:p>
            <a:pPr marL="285750" indent="-285750">
              <a:buFont typeface="Arial" panose="020B0604020202020204" pitchFamily="34" charset="0"/>
              <a:buChar char="•"/>
            </a:pPr>
            <a:r>
              <a:rPr lang="en-US" dirty="0"/>
              <a:t>Feedback can be obtained by providing device controls via broadcast commands.</a:t>
            </a:r>
            <a:endParaRPr lang="tr-TR" dirty="0"/>
          </a:p>
          <a:p>
            <a:pPr marL="285750" indent="-285750">
              <a:buFont typeface="Arial" panose="020B0604020202020204" pitchFamily="34" charset="0"/>
              <a:buChar char="•"/>
            </a:pPr>
            <a:endParaRPr lang="tr-TR" dirty="0"/>
          </a:p>
          <a:p>
            <a:pPr marL="285750" indent="-285750">
              <a:buFont typeface="Arial" panose="020B0604020202020204" pitchFamily="34" charset="0"/>
              <a:buChar char="•"/>
            </a:pPr>
            <a:r>
              <a:rPr lang="tr-TR" dirty="0"/>
              <a:t>DALI Gateway, can </a:t>
            </a:r>
            <a:r>
              <a:rPr lang="tr-TR" dirty="0" err="1"/>
              <a:t>control</a:t>
            </a:r>
            <a:r>
              <a:rPr lang="tr-TR" dirty="0"/>
              <a:t> 2 x 16 </a:t>
            </a:r>
            <a:r>
              <a:rPr lang="tr-TR" dirty="0" err="1"/>
              <a:t>independent</a:t>
            </a:r>
            <a:r>
              <a:rPr lang="tr-TR" dirty="0"/>
              <a:t> </a:t>
            </a:r>
            <a:r>
              <a:rPr lang="tr-TR" dirty="0" err="1"/>
              <a:t>lighting</a:t>
            </a:r>
            <a:r>
              <a:rPr lang="tr-TR" dirty="0"/>
              <a:t> </a:t>
            </a:r>
            <a:r>
              <a:rPr lang="tr-TR" dirty="0" err="1"/>
              <a:t>scenario</a:t>
            </a:r>
            <a:r>
              <a:rPr lang="tr-TR" dirty="0"/>
              <a:t>. </a:t>
            </a:r>
          </a:p>
          <a:p>
            <a:pPr marL="285750" indent="-285750">
              <a:buFont typeface="Arial" panose="020B0604020202020204" pitchFamily="34" charset="0"/>
              <a:buChar char="•"/>
            </a:pPr>
            <a:endParaRPr lang="tr-TR" dirty="0"/>
          </a:p>
          <a:p>
            <a:pPr marL="285750" indent="-285750">
              <a:buFont typeface="Arial" panose="020B0604020202020204" pitchFamily="34" charset="0"/>
              <a:buChar char="•"/>
            </a:pPr>
            <a:r>
              <a:rPr lang="en-US" dirty="0"/>
              <a:t>Control of the ballasts</a:t>
            </a:r>
            <a:r>
              <a:rPr lang="tr-TR" dirty="0"/>
              <a:t> </a:t>
            </a:r>
            <a:r>
              <a:rPr lang="en-US" dirty="0"/>
              <a:t>connected to the DALI Interface</a:t>
            </a:r>
            <a:r>
              <a:rPr lang="tr-TR" dirty="0"/>
              <a:t>,</a:t>
            </a:r>
            <a:r>
              <a:rPr lang="en-US" dirty="0"/>
              <a:t> can be done via the web server available on the device.</a:t>
            </a:r>
            <a:endParaRPr lang="tr-TR" dirty="0"/>
          </a:p>
          <a:p>
            <a:endParaRPr lang="tr-TR" dirty="0"/>
          </a:p>
          <a:p>
            <a:pPr marL="285750" indent="-285750">
              <a:buFont typeface="Arial" panose="020B0604020202020204" pitchFamily="34" charset="0"/>
              <a:buChar char="•"/>
            </a:pPr>
            <a:r>
              <a:rPr lang="tr-TR" dirty="0"/>
              <a:t>DALI Sensor </a:t>
            </a:r>
            <a:r>
              <a:rPr lang="tr-TR" dirty="0" err="1"/>
              <a:t>and</a:t>
            </a:r>
            <a:r>
              <a:rPr lang="tr-TR" dirty="0"/>
              <a:t> DALI </a:t>
            </a:r>
            <a:r>
              <a:rPr lang="tr-TR" dirty="0" err="1"/>
              <a:t>Button</a:t>
            </a:r>
            <a:r>
              <a:rPr lang="tr-TR" dirty="0"/>
              <a:t> can </a:t>
            </a:r>
            <a:r>
              <a:rPr lang="tr-TR" dirty="0" err="1"/>
              <a:t>support</a:t>
            </a:r>
            <a:r>
              <a:rPr lang="tr-TR" dirty="0"/>
              <a:t>.</a:t>
            </a:r>
          </a:p>
        </p:txBody>
      </p:sp>
      <p:sp>
        <p:nvSpPr>
          <p:cNvPr id="10" name="Footer Placeholder 3">
            <a:extLst>
              <a:ext uri="{FF2B5EF4-FFF2-40B4-BE49-F238E27FC236}">
                <a16:creationId xmlns:a16="http://schemas.microsoft.com/office/drawing/2014/main" id="{C4F8C23B-2476-42C8-B499-CFF95F7E8EA2}"/>
              </a:ext>
            </a:extLst>
          </p:cNvPr>
          <p:cNvSpPr txBox="1">
            <a:spLocks/>
          </p:cNvSpPr>
          <p:nvPr/>
        </p:nvSpPr>
        <p:spPr>
          <a:xfrm>
            <a:off x="4984340" y="6497812"/>
            <a:ext cx="3860800" cy="360188"/>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a:solidFill>
                  <a:prstClr val="black">
                    <a:tint val="75000"/>
                  </a:prstClr>
                </a:solidFill>
              </a:rPr>
              <a:t>www.interra.com.tr</a:t>
            </a:r>
            <a:endParaRPr lang="tr-TR" dirty="0">
              <a:solidFill>
                <a:prstClr val="black">
                  <a:tint val="75000"/>
                </a:prstClr>
              </a:solidFill>
            </a:endParaRPr>
          </a:p>
        </p:txBody>
      </p:sp>
      <p:sp>
        <p:nvSpPr>
          <p:cNvPr id="8" name="Dikdörtgen 7">
            <a:extLst>
              <a:ext uri="{FF2B5EF4-FFF2-40B4-BE49-F238E27FC236}">
                <a16:creationId xmlns:a16="http://schemas.microsoft.com/office/drawing/2014/main" id="{3B301044-5B5E-46AE-AE61-04212B2305E1}"/>
              </a:ext>
            </a:extLst>
          </p:cNvPr>
          <p:cNvSpPr/>
          <p:nvPr/>
        </p:nvSpPr>
        <p:spPr>
          <a:xfrm>
            <a:off x="2204824" y="261152"/>
            <a:ext cx="2736647" cy="369332"/>
          </a:xfrm>
          <a:prstGeom prst="rect">
            <a:avLst/>
          </a:prstGeom>
        </p:spPr>
        <p:txBody>
          <a:bodyPr wrap="none">
            <a:spAutoFit/>
          </a:bodyPr>
          <a:lstStyle/>
          <a:p>
            <a:r>
              <a:rPr lang="tr-TR" i="1" dirty="0">
                <a:solidFill>
                  <a:schemeClr val="bg1"/>
                </a:solidFill>
                <a:latin typeface="Helvetica" panose="020B0604020202020204" pitchFamily="34" charset="0"/>
                <a:cs typeface="Helvetica" panose="020B0604020202020204" pitchFamily="34" charset="0"/>
              </a:rPr>
              <a:t>Developer of uniqueness</a:t>
            </a:r>
          </a:p>
        </p:txBody>
      </p:sp>
      <p:sp>
        <p:nvSpPr>
          <p:cNvPr id="9" name="Rectangle 8">
            <a:extLst>
              <a:ext uri="{FF2B5EF4-FFF2-40B4-BE49-F238E27FC236}">
                <a16:creationId xmlns:a16="http://schemas.microsoft.com/office/drawing/2014/main" id="{33266504-4A0F-4C01-9A5D-D51D279888DA}"/>
              </a:ext>
            </a:extLst>
          </p:cNvPr>
          <p:cNvSpPr/>
          <p:nvPr/>
        </p:nvSpPr>
        <p:spPr>
          <a:xfrm>
            <a:off x="6737183" y="1196870"/>
            <a:ext cx="4076766" cy="35653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dirty="0">
                <a:ln w="0"/>
                <a:effectLst>
                  <a:outerShdw blurRad="38100" dist="19050" dir="2700000" algn="tl" rotWithShape="0">
                    <a:schemeClr val="dk1">
                      <a:alpha val="40000"/>
                    </a:schemeClr>
                  </a:outerShdw>
                </a:effectLst>
              </a:rPr>
              <a:t>INTERRA DALI GATEWAY</a:t>
            </a:r>
            <a:endParaRPr lang="tr-TR" b="1" dirty="0"/>
          </a:p>
        </p:txBody>
      </p:sp>
      <p:pic>
        <p:nvPicPr>
          <p:cNvPr id="4" name="Picture 3" descr="A picture containing indoor&#10;&#10;Description automatically generated">
            <a:extLst>
              <a:ext uri="{FF2B5EF4-FFF2-40B4-BE49-F238E27FC236}">
                <a16:creationId xmlns:a16="http://schemas.microsoft.com/office/drawing/2014/main" id="{BD51595E-8718-48B3-ADD5-D3C5F1F1B4C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6384" r="23815" b="329"/>
          <a:stretch/>
        </p:blipFill>
        <p:spPr>
          <a:xfrm>
            <a:off x="685802" y="1763450"/>
            <a:ext cx="4747593" cy="4399580"/>
          </a:xfrm>
          <a:prstGeom prst="rect">
            <a:avLst/>
          </a:prstGeom>
        </p:spPr>
      </p:pic>
    </p:spTree>
    <p:extLst>
      <p:ext uri="{BB962C8B-B14F-4D97-AF65-F5344CB8AC3E}">
        <p14:creationId xmlns:p14="http://schemas.microsoft.com/office/powerpoint/2010/main" val="1327700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 6">
            <a:extLst>
              <a:ext uri="{FF2B5EF4-FFF2-40B4-BE49-F238E27FC236}">
                <a16:creationId xmlns:a16="http://schemas.microsoft.com/office/drawing/2014/main" id="{A668768E-50FC-4B63-9837-0607FDEE441C}"/>
              </a:ext>
            </a:extLst>
          </p:cNvPr>
          <p:cNvGrpSpPr/>
          <p:nvPr/>
        </p:nvGrpSpPr>
        <p:grpSpPr>
          <a:xfrm>
            <a:off x="0" y="-468"/>
            <a:ext cx="12191999" cy="722816"/>
            <a:chOff x="0" y="1"/>
            <a:chExt cx="12191999" cy="722816"/>
          </a:xfrm>
        </p:grpSpPr>
        <p:sp>
          <p:nvSpPr>
            <p:cNvPr id="6" name="Dikdörtgen 5">
              <a:extLst>
                <a:ext uri="{FF2B5EF4-FFF2-40B4-BE49-F238E27FC236}">
                  <a16:creationId xmlns:a16="http://schemas.microsoft.com/office/drawing/2014/main" id="{9EE49851-87F1-4B5A-BB86-83D20D3F1DF7}"/>
                </a:ext>
              </a:extLst>
            </p:cNvPr>
            <p:cNvSpPr/>
            <p:nvPr/>
          </p:nvSpPr>
          <p:spPr>
            <a:xfrm>
              <a:off x="0" y="1"/>
              <a:ext cx="12191999" cy="722816"/>
            </a:xfrm>
            <a:prstGeom prst="rect">
              <a:avLst/>
            </a:prstGeom>
            <a:solidFill>
              <a:schemeClr val="tx1">
                <a:lumMod val="65000"/>
                <a:lumOff val="3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latin typeface="Helvetica" panose="020B0604020202020204" pitchFamily="34" charset="0"/>
                <a:cs typeface="Helvetica" panose="020B0604020202020204" pitchFamily="34" charset="0"/>
              </a:endParaRPr>
            </a:p>
          </p:txBody>
        </p:sp>
        <p:pic>
          <p:nvPicPr>
            <p:cNvPr id="7" name="Resim 3">
              <a:extLst>
                <a:ext uri="{FF2B5EF4-FFF2-40B4-BE49-F238E27FC236}">
                  <a16:creationId xmlns:a16="http://schemas.microsoft.com/office/drawing/2014/main" id="{BA8B5BA5-BCA3-473F-BC5B-056B64B408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804" y="196947"/>
              <a:ext cx="2044511" cy="341203"/>
            </a:xfrm>
            <a:prstGeom prst="rect">
              <a:avLst/>
            </a:prstGeom>
          </p:spPr>
        </p:pic>
      </p:grpSp>
      <p:sp>
        <p:nvSpPr>
          <p:cNvPr id="10" name="Footer Placeholder 3">
            <a:extLst>
              <a:ext uri="{FF2B5EF4-FFF2-40B4-BE49-F238E27FC236}">
                <a16:creationId xmlns:a16="http://schemas.microsoft.com/office/drawing/2014/main" id="{C4F8C23B-2476-42C8-B499-CFF95F7E8EA2}"/>
              </a:ext>
            </a:extLst>
          </p:cNvPr>
          <p:cNvSpPr txBox="1">
            <a:spLocks/>
          </p:cNvSpPr>
          <p:nvPr/>
        </p:nvSpPr>
        <p:spPr>
          <a:xfrm>
            <a:off x="4984340" y="6497812"/>
            <a:ext cx="3860800" cy="360188"/>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a:solidFill>
                  <a:prstClr val="black">
                    <a:tint val="75000"/>
                  </a:prstClr>
                </a:solidFill>
              </a:rPr>
              <a:t>www.interra.com.tr</a:t>
            </a:r>
            <a:endParaRPr lang="tr-TR" dirty="0">
              <a:solidFill>
                <a:prstClr val="black">
                  <a:tint val="75000"/>
                </a:prstClr>
              </a:solidFill>
            </a:endParaRPr>
          </a:p>
        </p:txBody>
      </p:sp>
      <p:sp>
        <p:nvSpPr>
          <p:cNvPr id="8" name="Dikdörtgen 7">
            <a:extLst>
              <a:ext uri="{FF2B5EF4-FFF2-40B4-BE49-F238E27FC236}">
                <a16:creationId xmlns:a16="http://schemas.microsoft.com/office/drawing/2014/main" id="{3B301044-5B5E-46AE-AE61-04212B2305E1}"/>
              </a:ext>
            </a:extLst>
          </p:cNvPr>
          <p:cNvSpPr/>
          <p:nvPr/>
        </p:nvSpPr>
        <p:spPr>
          <a:xfrm>
            <a:off x="2204824" y="261152"/>
            <a:ext cx="2736647" cy="369332"/>
          </a:xfrm>
          <a:prstGeom prst="rect">
            <a:avLst/>
          </a:prstGeom>
        </p:spPr>
        <p:txBody>
          <a:bodyPr wrap="none">
            <a:spAutoFit/>
          </a:bodyPr>
          <a:lstStyle/>
          <a:p>
            <a:r>
              <a:rPr lang="tr-TR" i="1" dirty="0">
                <a:solidFill>
                  <a:schemeClr val="bg1"/>
                </a:solidFill>
                <a:latin typeface="Helvetica" panose="020B0604020202020204" pitchFamily="34" charset="0"/>
                <a:cs typeface="Helvetica" panose="020B0604020202020204" pitchFamily="34" charset="0"/>
              </a:rPr>
              <a:t>Developer of uniqueness</a:t>
            </a:r>
          </a:p>
        </p:txBody>
      </p:sp>
      <p:pic>
        <p:nvPicPr>
          <p:cNvPr id="3" name="Picture 2" descr="A screenshot of a cell phone&#10;&#10;Description automatically generated">
            <a:extLst>
              <a:ext uri="{FF2B5EF4-FFF2-40B4-BE49-F238E27FC236}">
                <a16:creationId xmlns:a16="http://schemas.microsoft.com/office/drawing/2014/main" id="{A39CDCCF-C6D4-4FC2-A267-84F06C6C40F2}"/>
              </a:ext>
            </a:extLst>
          </p:cNvPr>
          <p:cNvPicPr>
            <a:picLocks noChangeAspect="1"/>
          </p:cNvPicPr>
          <p:nvPr/>
        </p:nvPicPr>
        <p:blipFill rotWithShape="1">
          <a:blip r:embed="rId4">
            <a:extLst>
              <a:ext uri="{28A0092B-C50C-407E-A947-70E740481C1C}">
                <a14:useLocalDpi xmlns:a14="http://schemas.microsoft.com/office/drawing/2010/main" val="0"/>
              </a:ext>
            </a:extLst>
          </a:blip>
          <a:srcRect l="15304"/>
          <a:stretch/>
        </p:blipFill>
        <p:spPr>
          <a:xfrm>
            <a:off x="247650" y="1384766"/>
            <a:ext cx="6072021" cy="5021182"/>
          </a:xfrm>
          <a:prstGeom prst="rect">
            <a:avLst/>
          </a:prstGeom>
        </p:spPr>
      </p:pic>
      <p:sp>
        <p:nvSpPr>
          <p:cNvPr id="12" name="Rectangle 11">
            <a:extLst>
              <a:ext uri="{FF2B5EF4-FFF2-40B4-BE49-F238E27FC236}">
                <a16:creationId xmlns:a16="http://schemas.microsoft.com/office/drawing/2014/main" id="{7163E481-6049-462B-9C15-6EE795F774D3}"/>
              </a:ext>
            </a:extLst>
          </p:cNvPr>
          <p:cNvSpPr/>
          <p:nvPr/>
        </p:nvSpPr>
        <p:spPr>
          <a:xfrm>
            <a:off x="6914740" y="1305341"/>
            <a:ext cx="4238625" cy="4555093"/>
          </a:xfrm>
          <a:prstGeom prst="rect">
            <a:avLst/>
          </a:prstGeom>
        </p:spPr>
        <p:txBody>
          <a:bodyPr wrap="square">
            <a:spAutoFit/>
          </a:bodyPr>
          <a:lstStyle/>
          <a:p>
            <a:r>
              <a:rPr lang="tr-TR" sz="2000" dirty="0">
                <a:ln w="0"/>
                <a:effectLst>
                  <a:outerShdw blurRad="38100" dist="19050" dir="2700000" algn="tl" rotWithShape="0">
                    <a:schemeClr val="dk1">
                      <a:alpha val="40000"/>
                    </a:schemeClr>
                  </a:outerShdw>
                </a:effectLst>
              </a:rPr>
              <a:t>1 X 64 CONNECTION:</a:t>
            </a:r>
          </a:p>
          <a:p>
            <a:endParaRPr lang="tr-TR" dirty="0"/>
          </a:p>
          <a:p>
            <a:r>
              <a:rPr lang="tr-TR" dirty="0" err="1"/>
              <a:t>The</a:t>
            </a:r>
            <a:r>
              <a:rPr lang="tr-TR" dirty="0"/>
              <a:t> </a:t>
            </a:r>
            <a:r>
              <a:rPr lang="tr-TR" dirty="0" err="1"/>
              <a:t>perfect</a:t>
            </a:r>
            <a:r>
              <a:rPr lang="tr-TR" dirty="0"/>
              <a:t> </a:t>
            </a:r>
            <a:r>
              <a:rPr lang="tr-TR" dirty="0" err="1"/>
              <a:t>solution</a:t>
            </a:r>
            <a:r>
              <a:rPr lang="tr-TR" dirty="0"/>
              <a:t> </a:t>
            </a:r>
            <a:r>
              <a:rPr lang="tr-TR" dirty="0" err="1"/>
              <a:t>for</a:t>
            </a:r>
            <a:r>
              <a:rPr lang="tr-TR" dirty="0"/>
              <a:t> </a:t>
            </a:r>
            <a:r>
              <a:rPr lang="tr-TR" dirty="0" err="1"/>
              <a:t>all</a:t>
            </a:r>
            <a:r>
              <a:rPr lang="tr-TR" dirty="0"/>
              <a:t> </a:t>
            </a:r>
            <a:r>
              <a:rPr lang="tr-TR" dirty="0" err="1"/>
              <a:t>application</a:t>
            </a:r>
            <a:r>
              <a:rPr lang="tr-TR" dirty="0"/>
              <a:t>:</a:t>
            </a:r>
          </a:p>
          <a:p>
            <a:endParaRPr lang="tr-TR" dirty="0"/>
          </a:p>
          <a:p>
            <a:r>
              <a:rPr lang="tr-TR" dirty="0"/>
              <a:t>-  1 DALI </a:t>
            </a:r>
            <a:r>
              <a:rPr lang="tr-TR" dirty="0" err="1"/>
              <a:t>output</a:t>
            </a:r>
            <a:r>
              <a:rPr lang="tr-TR" dirty="0"/>
              <a:t> </a:t>
            </a:r>
            <a:r>
              <a:rPr lang="tr-TR" dirty="0" err="1"/>
              <a:t>till</a:t>
            </a:r>
            <a:r>
              <a:rPr lang="tr-TR" dirty="0"/>
              <a:t> </a:t>
            </a:r>
            <a:r>
              <a:rPr lang="tr-TR" dirty="0" err="1"/>
              <a:t>to</a:t>
            </a:r>
            <a:r>
              <a:rPr lang="tr-TR" dirty="0"/>
              <a:t> 64 DALI balast</a:t>
            </a:r>
          </a:p>
          <a:p>
            <a:r>
              <a:rPr lang="tr-TR" dirty="0"/>
              <a:t>• 16 DALI Group</a:t>
            </a:r>
          </a:p>
          <a:p>
            <a:r>
              <a:rPr lang="tr-TR" dirty="0"/>
              <a:t>• 64 </a:t>
            </a:r>
            <a:r>
              <a:rPr lang="tr-TR" dirty="0" err="1"/>
              <a:t>single</a:t>
            </a:r>
            <a:r>
              <a:rPr lang="tr-TR" dirty="0"/>
              <a:t> DALI balast</a:t>
            </a:r>
          </a:p>
          <a:p>
            <a:r>
              <a:rPr lang="tr-TR" dirty="0"/>
              <a:t>• 64 </a:t>
            </a:r>
            <a:r>
              <a:rPr lang="tr-TR" dirty="0" err="1"/>
              <a:t>Emergency</a:t>
            </a:r>
            <a:r>
              <a:rPr lang="tr-TR" dirty="0"/>
              <a:t> </a:t>
            </a:r>
            <a:r>
              <a:rPr lang="tr-TR" dirty="0" err="1"/>
              <a:t>Status</a:t>
            </a:r>
            <a:endParaRPr lang="tr-TR" dirty="0"/>
          </a:p>
          <a:p>
            <a:r>
              <a:rPr lang="tr-TR" dirty="0"/>
              <a:t>(EN 62386-202 self-</a:t>
            </a:r>
            <a:r>
              <a:rPr lang="tr-TR" dirty="0" err="1"/>
              <a:t>contained</a:t>
            </a:r>
            <a:r>
              <a:rPr lang="tr-TR" dirty="0"/>
              <a:t> </a:t>
            </a:r>
            <a:r>
              <a:rPr lang="tr-TR" dirty="0" err="1"/>
              <a:t>emergency</a:t>
            </a:r>
            <a:r>
              <a:rPr lang="tr-TR" dirty="0"/>
              <a:t> </a:t>
            </a:r>
            <a:r>
              <a:rPr lang="tr-TR" dirty="0" err="1"/>
              <a:t>devices</a:t>
            </a:r>
            <a:r>
              <a:rPr lang="tr-TR" dirty="0"/>
              <a:t>)</a:t>
            </a:r>
          </a:p>
          <a:p>
            <a:endParaRPr lang="tr-TR" dirty="0"/>
          </a:p>
          <a:p>
            <a:r>
              <a:rPr lang="tr-TR" dirty="0"/>
              <a:t>• 16 </a:t>
            </a:r>
            <a:r>
              <a:rPr lang="tr-TR" dirty="0" err="1"/>
              <a:t>lighting</a:t>
            </a:r>
            <a:r>
              <a:rPr lang="tr-TR" dirty="0"/>
              <a:t> </a:t>
            </a:r>
            <a:r>
              <a:rPr lang="tr-TR" dirty="0" err="1"/>
              <a:t>scenario</a:t>
            </a:r>
            <a:endParaRPr lang="tr-TR" dirty="0"/>
          </a:p>
          <a:p>
            <a:endParaRPr lang="tr-TR" dirty="0"/>
          </a:p>
          <a:p>
            <a:pPr marL="285750" indent="-285750">
              <a:buFont typeface="Wingdings" panose="05000000000000000000" pitchFamily="2" charset="2"/>
              <a:buChar char="§"/>
            </a:pPr>
            <a:r>
              <a:rPr lang="en-US" dirty="0"/>
              <a:t>Flexible combination at DALI output</a:t>
            </a:r>
            <a:endParaRPr lang="tr-TR" dirty="0"/>
          </a:p>
          <a:p>
            <a:pPr marL="285750" indent="-285750">
              <a:buFont typeface="Wingdings" panose="05000000000000000000" pitchFamily="2" charset="2"/>
              <a:buChar char="§"/>
            </a:pPr>
            <a:r>
              <a:rPr lang="tr-TR" dirty="0" err="1"/>
              <a:t>With</a:t>
            </a:r>
            <a:r>
              <a:rPr lang="tr-TR" dirty="0"/>
              <a:t> </a:t>
            </a:r>
            <a:r>
              <a:rPr lang="tr-TR" dirty="0" err="1"/>
              <a:t>Single</a:t>
            </a:r>
            <a:r>
              <a:rPr lang="tr-TR" dirty="0"/>
              <a:t> / Group / KNX ile </a:t>
            </a:r>
            <a:r>
              <a:rPr lang="tr-TR" dirty="0" err="1"/>
              <a:t>control</a:t>
            </a:r>
            <a:r>
              <a:rPr lang="tr-TR" dirty="0"/>
              <a:t> </a:t>
            </a:r>
            <a:r>
              <a:rPr lang="tr-TR" dirty="0" err="1"/>
              <a:t>and</a:t>
            </a:r>
            <a:r>
              <a:rPr lang="tr-TR" dirty="0"/>
              <a:t> </a:t>
            </a:r>
            <a:r>
              <a:rPr lang="tr-TR" dirty="0" err="1"/>
              <a:t>monitor</a:t>
            </a:r>
            <a:endParaRPr lang="tr-TR" dirty="0"/>
          </a:p>
        </p:txBody>
      </p:sp>
    </p:spTree>
    <p:extLst>
      <p:ext uri="{BB962C8B-B14F-4D97-AF65-F5344CB8AC3E}">
        <p14:creationId xmlns:p14="http://schemas.microsoft.com/office/powerpoint/2010/main" val="193542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 6">
            <a:extLst>
              <a:ext uri="{FF2B5EF4-FFF2-40B4-BE49-F238E27FC236}">
                <a16:creationId xmlns:a16="http://schemas.microsoft.com/office/drawing/2014/main" id="{A668768E-50FC-4B63-9837-0607FDEE441C}"/>
              </a:ext>
            </a:extLst>
          </p:cNvPr>
          <p:cNvGrpSpPr/>
          <p:nvPr/>
        </p:nvGrpSpPr>
        <p:grpSpPr>
          <a:xfrm>
            <a:off x="0" y="-468"/>
            <a:ext cx="12191999" cy="722816"/>
            <a:chOff x="0" y="1"/>
            <a:chExt cx="12191999" cy="722816"/>
          </a:xfrm>
        </p:grpSpPr>
        <p:sp>
          <p:nvSpPr>
            <p:cNvPr id="6" name="Dikdörtgen 5">
              <a:extLst>
                <a:ext uri="{FF2B5EF4-FFF2-40B4-BE49-F238E27FC236}">
                  <a16:creationId xmlns:a16="http://schemas.microsoft.com/office/drawing/2014/main" id="{9EE49851-87F1-4B5A-BB86-83D20D3F1DF7}"/>
                </a:ext>
              </a:extLst>
            </p:cNvPr>
            <p:cNvSpPr/>
            <p:nvPr/>
          </p:nvSpPr>
          <p:spPr>
            <a:xfrm>
              <a:off x="0" y="1"/>
              <a:ext cx="12191999" cy="722816"/>
            </a:xfrm>
            <a:prstGeom prst="rect">
              <a:avLst/>
            </a:prstGeom>
            <a:solidFill>
              <a:schemeClr val="tx1">
                <a:lumMod val="65000"/>
                <a:lumOff val="3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latin typeface="Helvetica" panose="020B0604020202020204" pitchFamily="34" charset="0"/>
                <a:cs typeface="Helvetica" panose="020B0604020202020204" pitchFamily="34" charset="0"/>
              </a:endParaRPr>
            </a:p>
          </p:txBody>
        </p:sp>
        <p:pic>
          <p:nvPicPr>
            <p:cNvPr id="7" name="Resim 3">
              <a:extLst>
                <a:ext uri="{FF2B5EF4-FFF2-40B4-BE49-F238E27FC236}">
                  <a16:creationId xmlns:a16="http://schemas.microsoft.com/office/drawing/2014/main" id="{BA8B5BA5-BCA3-473F-BC5B-056B64B408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804" y="196947"/>
              <a:ext cx="2044511" cy="341203"/>
            </a:xfrm>
            <a:prstGeom prst="rect">
              <a:avLst/>
            </a:prstGeom>
          </p:spPr>
        </p:pic>
      </p:grpSp>
      <p:sp>
        <p:nvSpPr>
          <p:cNvPr id="10" name="Footer Placeholder 3">
            <a:extLst>
              <a:ext uri="{FF2B5EF4-FFF2-40B4-BE49-F238E27FC236}">
                <a16:creationId xmlns:a16="http://schemas.microsoft.com/office/drawing/2014/main" id="{C4F8C23B-2476-42C8-B499-CFF95F7E8EA2}"/>
              </a:ext>
            </a:extLst>
          </p:cNvPr>
          <p:cNvSpPr txBox="1">
            <a:spLocks/>
          </p:cNvSpPr>
          <p:nvPr/>
        </p:nvSpPr>
        <p:spPr>
          <a:xfrm>
            <a:off x="4984340" y="6497812"/>
            <a:ext cx="3860800" cy="360188"/>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a:solidFill>
                  <a:prstClr val="black">
                    <a:tint val="75000"/>
                  </a:prstClr>
                </a:solidFill>
              </a:rPr>
              <a:t>www.interra.com.tr</a:t>
            </a:r>
            <a:endParaRPr lang="tr-TR" dirty="0">
              <a:solidFill>
                <a:prstClr val="black">
                  <a:tint val="75000"/>
                </a:prstClr>
              </a:solidFill>
            </a:endParaRPr>
          </a:p>
        </p:txBody>
      </p:sp>
      <p:sp>
        <p:nvSpPr>
          <p:cNvPr id="8" name="Dikdörtgen 7">
            <a:extLst>
              <a:ext uri="{FF2B5EF4-FFF2-40B4-BE49-F238E27FC236}">
                <a16:creationId xmlns:a16="http://schemas.microsoft.com/office/drawing/2014/main" id="{3B301044-5B5E-46AE-AE61-04212B2305E1}"/>
              </a:ext>
            </a:extLst>
          </p:cNvPr>
          <p:cNvSpPr/>
          <p:nvPr/>
        </p:nvSpPr>
        <p:spPr>
          <a:xfrm>
            <a:off x="2204824" y="261152"/>
            <a:ext cx="2736647" cy="369332"/>
          </a:xfrm>
          <a:prstGeom prst="rect">
            <a:avLst/>
          </a:prstGeom>
        </p:spPr>
        <p:txBody>
          <a:bodyPr wrap="none">
            <a:spAutoFit/>
          </a:bodyPr>
          <a:lstStyle/>
          <a:p>
            <a:r>
              <a:rPr lang="tr-TR" i="1" dirty="0">
                <a:solidFill>
                  <a:schemeClr val="bg1"/>
                </a:solidFill>
                <a:latin typeface="Helvetica" panose="020B0604020202020204" pitchFamily="34" charset="0"/>
                <a:cs typeface="Helvetica" panose="020B0604020202020204" pitchFamily="34" charset="0"/>
              </a:rPr>
              <a:t>Developer of uniqueness</a:t>
            </a:r>
          </a:p>
        </p:txBody>
      </p:sp>
      <p:sp>
        <p:nvSpPr>
          <p:cNvPr id="12" name="Rectangle 11">
            <a:extLst>
              <a:ext uri="{FF2B5EF4-FFF2-40B4-BE49-F238E27FC236}">
                <a16:creationId xmlns:a16="http://schemas.microsoft.com/office/drawing/2014/main" id="{7163E481-6049-462B-9C15-6EE795F774D3}"/>
              </a:ext>
            </a:extLst>
          </p:cNvPr>
          <p:cNvSpPr/>
          <p:nvPr/>
        </p:nvSpPr>
        <p:spPr>
          <a:xfrm>
            <a:off x="6914740" y="1278419"/>
            <a:ext cx="4350124" cy="5109091"/>
          </a:xfrm>
          <a:prstGeom prst="rect">
            <a:avLst/>
          </a:prstGeom>
        </p:spPr>
        <p:txBody>
          <a:bodyPr wrap="square">
            <a:spAutoFit/>
          </a:bodyPr>
          <a:lstStyle/>
          <a:p>
            <a:r>
              <a:rPr lang="tr-TR" sz="2000" dirty="0">
                <a:ln w="0"/>
                <a:effectLst>
                  <a:outerShdw blurRad="38100" dist="19050" dir="2700000" algn="tl" rotWithShape="0">
                    <a:schemeClr val="dk1">
                      <a:alpha val="40000"/>
                    </a:schemeClr>
                  </a:outerShdw>
                </a:effectLst>
              </a:rPr>
              <a:t>2 X 64 CONNECTION:</a:t>
            </a:r>
          </a:p>
          <a:p>
            <a:endParaRPr lang="tr-TR" dirty="0"/>
          </a:p>
          <a:p>
            <a:r>
              <a:rPr lang="tr-TR" dirty="0" err="1"/>
              <a:t>The</a:t>
            </a:r>
            <a:r>
              <a:rPr lang="tr-TR" dirty="0"/>
              <a:t> </a:t>
            </a:r>
            <a:r>
              <a:rPr lang="tr-TR" dirty="0" err="1"/>
              <a:t>perfect</a:t>
            </a:r>
            <a:r>
              <a:rPr lang="tr-TR" dirty="0"/>
              <a:t> </a:t>
            </a:r>
            <a:r>
              <a:rPr lang="tr-TR" dirty="0" err="1"/>
              <a:t>solution</a:t>
            </a:r>
            <a:r>
              <a:rPr lang="tr-TR" dirty="0"/>
              <a:t> </a:t>
            </a:r>
            <a:r>
              <a:rPr lang="tr-TR" dirty="0" err="1"/>
              <a:t>for</a:t>
            </a:r>
            <a:r>
              <a:rPr lang="tr-TR" dirty="0"/>
              <a:t> </a:t>
            </a:r>
            <a:r>
              <a:rPr lang="tr-TR" dirty="0" err="1"/>
              <a:t>all</a:t>
            </a:r>
            <a:r>
              <a:rPr lang="tr-TR" dirty="0"/>
              <a:t> </a:t>
            </a:r>
            <a:r>
              <a:rPr lang="tr-TR" dirty="0" err="1"/>
              <a:t>application</a:t>
            </a:r>
            <a:r>
              <a:rPr lang="tr-TR" dirty="0"/>
              <a:t>:</a:t>
            </a:r>
          </a:p>
          <a:p>
            <a:br>
              <a:rPr lang="tr-TR" dirty="0"/>
            </a:br>
            <a:r>
              <a:rPr lang="tr-TR" dirty="0"/>
              <a:t>- Complete </a:t>
            </a:r>
            <a:r>
              <a:rPr lang="tr-TR" dirty="0" err="1"/>
              <a:t>and</a:t>
            </a:r>
            <a:r>
              <a:rPr lang="tr-TR" dirty="0"/>
              <a:t> </a:t>
            </a:r>
            <a:r>
              <a:rPr lang="tr-TR" dirty="0" err="1"/>
              <a:t>equivalent</a:t>
            </a:r>
            <a:r>
              <a:rPr lang="tr-TR" dirty="0"/>
              <a:t> </a:t>
            </a:r>
            <a:r>
              <a:rPr lang="tr-TR" dirty="0" err="1"/>
              <a:t>function</a:t>
            </a:r>
            <a:r>
              <a:rPr lang="tr-TR" dirty="0"/>
              <a:t> 2x DALI </a:t>
            </a:r>
            <a:r>
              <a:rPr lang="tr-TR" dirty="0" err="1"/>
              <a:t>output</a:t>
            </a:r>
            <a:br>
              <a:rPr lang="tr-TR" dirty="0"/>
            </a:br>
            <a:r>
              <a:rPr lang="tr-TR" dirty="0"/>
              <a:t>• 2x16 </a:t>
            </a:r>
            <a:r>
              <a:rPr lang="tr-TR" dirty="0" err="1"/>
              <a:t>flexible</a:t>
            </a:r>
            <a:r>
              <a:rPr lang="tr-TR" dirty="0"/>
              <a:t> DALI </a:t>
            </a:r>
            <a:r>
              <a:rPr lang="tr-TR" dirty="0" err="1"/>
              <a:t>group</a:t>
            </a:r>
            <a:r>
              <a:rPr lang="tr-TR" dirty="0"/>
              <a:t> </a:t>
            </a:r>
            <a:r>
              <a:rPr lang="tr-TR" dirty="0" err="1"/>
              <a:t>control</a:t>
            </a:r>
            <a:br>
              <a:rPr lang="tr-TR" dirty="0"/>
            </a:br>
            <a:r>
              <a:rPr lang="tr-TR" dirty="0"/>
              <a:t>• 2x64 </a:t>
            </a:r>
            <a:r>
              <a:rPr lang="tr-TR" dirty="0" err="1"/>
              <a:t>flexible</a:t>
            </a:r>
            <a:r>
              <a:rPr lang="tr-TR" dirty="0"/>
              <a:t> DALI </a:t>
            </a:r>
            <a:r>
              <a:rPr lang="tr-TR" dirty="0" err="1"/>
              <a:t>single</a:t>
            </a:r>
            <a:r>
              <a:rPr lang="tr-TR" dirty="0"/>
              <a:t> </a:t>
            </a:r>
            <a:r>
              <a:rPr lang="tr-TR" dirty="0" err="1"/>
              <a:t>control</a:t>
            </a:r>
            <a:br>
              <a:rPr lang="tr-TR" dirty="0"/>
            </a:br>
            <a:r>
              <a:rPr lang="tr-TR" dirty="0"/>
              <a:t>• 2x 64 </a:t>
            </a:r>
            <a:r>
              <a:rPr lang="tr-TR" dirty="0" err="1"/>
              <a:t>independent</a:t>
            </a:r>
            <a:r>
              <a:rPr lang="tr-TR" dirty="0"/>
              <a:t> </a:t>
            </a:r>
            <a:r>
              <a:rPr lang="tr-TR" dirty="0" err="1"/>
              <a:t>emergency</a:t>
            </a:r>
            <a:r>
              <a:rPr lang="tr-TR" dirty="0"/>
              <a:t> </a:t>
            </a:r>
            <a:r>
              <a:rPr lang="tr-TR" dirty="0" err="1"/>
              <a:t>lighting</a:t>
            </a:r>
            <a:r>
              <a:rPr lang="tr-TR" dirty="0"/>
              <a:t> </a:t>
            </a:r>
            <a:r>
              <a:rPr lang="tr-TR" dirty="0" err="1"/>
              <a:t>control</a:t>
            </a:r>
            <a:br>
              <a:rPr lang="tr-TR" dirty="0"/>
            </a:br>
            <a:r>
              <a:rPr lang="tr-TR" dirty="0"/>
              <a:t>(DALI </a:t>
            </a:r>
            <a:r>
              <a:rPr lang="tr-TR" dirty="0" err="1"/>
              <a:t>standard</a:t>
            </a:r>
            <a:r>
              <a:rPr lang="tr-TR" dirty="0"/>
              <a:t> EN 62386-202 </a:t>
            </a:r>
            <a:r>
              <a:rPr lang="tr-TR" dirty="0" err="1"/>
              <a:t>Type</a:t>
            </a:r>
            <a:r>
              <a:rPr lang="tr-TR" dirty="0"/>
              <a:t> 1)</a:t>
            </a:r>
          </a:p>
          <a:p>
            <a:br>
              <a:rPr lang="tr-TR" dirty="0"/>
            </a:br>
            <a:r>
              <a:rPr lang="tr-TR" dirty="0"/>
              <a:t>• 2x16 </a:t>
            </a:r>
            <a:r>
              <a:rPr lang="tr-TR" dirty="0" err="1"/>
              <a:t>lighting</a:t>
            </a:r>
            <a:r>
              <a:rPr lang="tr-TR" dirty="0"/>
              <a:t> </a:t>
            </a:r>
            <a:r>
              <a:rPr lang="tr-TR" dirty="0" err="1"/>
              <a:t>scenario</a:t>
            </a:r>
            <a:endParaRPr lang="tr-TR" dirty="0"/>
          </a:p>
          <a:p>
            <a:endParaRPr lang="tr-TR" dirty="0"/>
          </a:p>
          <a:p>
            <a:endParaRPr lang="tr-TR" dirty="0"/>
          </a:p>
          <a:p>
            <a:pPr marL="285750" indent="-285750">
              <a:buFont typeface="Wingdings" panose="05000000000000000000" pitchFamily="2" charset="2"/>
              <a:buChar char="§"/>
            </a:pPr>
            <a:r>
              <a:rPr lang="en-US" dirty="0"/>
              <a:t>Flexible combination at </a:t>
            </a:r>
            <a:r>
              <a:rPr lang="tr-TR" dirty="0"/>
              <a:t>2x </a:t>
            </a:r>
            <a:r>
              <a:rPr lang="en-US" dirty="0"/>
              <a:t>DALI output</a:t>
            </a:r>
            <a:endParaRPr lang="tr-TR" dirty="0"/>
          </a:p>
          <a:p>
            <a:pPr marL="285750" indent="-285750">
              <a:buFont typeface="Wingdings" panose="05000000000000000000" pitchFamily="2" charset="2"/>
              <a:buChar char="§"/>
            </a:pPr>
            <a:r>
              <a:rPr lang="tr-TR" dirty="0" err="1"/>
              <a:t>With</a:t>
            </a:r>
            <a:r>
              <a:rPr lang="tr-TR" dirty="0"/>
              <a:t> </a:t>
            </a:r>
            <a:r>
              <a:rPr lang="tr-TR" dirty="0" err="1"/>
              <a:t>Single</a:t>
            </a:r>
            <a:r>
              <a:rPr lang="tr-TR" dirty="0"/>
              <a:t> / Group / KNX ile </a:t>
            </a:r>
            <a:r>
              <a:rPr lang="tr-TR" dirty="0" err="1"/>
              <a:t>control</a:t>
            </a:r>
            <a:r>
              <a:rPr lang="tr-TR" dirty="0"/>
              <a:t> </a:t>
            </a:r>
            <a:r>
              <a:rPr lang="tr-TR" dirty="0" err="1"/>
              <a:t>and</a:t>
            </a:r>
            <a:r>
              <a:rPr lang="tr-TR" dirty="0"/>
              <a:t> </a:t>
            </a:r>
            <a:r>
              <a:rPr lang="tr-TR" dirty="0" err="1"/>
              <a:t>monitor</a:t>
            </a:r>
            <a:endParaRPr lang="tr-TR" dirty="0"/>
          </a:p>
        </p:txBody>
      </p:sp>
      <p:pic>
        <p:nvPicPr>
          <p:cNvPr id="14" name="Picture 13" descr="A close up of a device&#10;&#10;Description automatically generated">
            <a:extLst>
              <a:ext uri="{FF2B5EF4-FFF2-40B4-BE49-F238E27FC236}">
                <a16:creationId xmlns:a16="http://schemas.microsoft.com/office/drawing/2014/main" id="{0BA52444-5358-4A88-A2BA-6356734F44CE}"/>
              </a:ext>
            </a:extLst>
          </p:cNvPr>
          <p:cNvPicPr>
            <a:picLocks noChangeAspect="1"/>
          </p:cNvPicPr>
          <p:nvPr/>
        </p:nvPicPr>
        <p:blipFill rotWithShape="1">
          <a:blip r:embed="rId4">
            <a:extLst>
              <a:ext uri="{28A0092B-C50C-407E-A947-70E740481C1C}">
                <a14:useLocalDpi xmlns:a14="http://schemas.microsoft.com/office/drawing/2010/main" val="0"/>
              </a:ext>
            </a:extLst>
          </a:blip>
          <a:srcRect l="19330"/>
          <a:stretch/>
        </p:blipFill>
        <p:spPr>
          <a:xfrm>
            <a:off x="666750" y="983968"/>
            <a:ext cx="5619750" cy="5484751"/>
          </a:xfrm>
          <a:prstGeom prst="rect">
            <a:avLst/>
          </a:prstGeom>
        </p:spPr>
      </p:pic>
    </p:spTree>
    <p:extLst>
      <p:ext uri="{BB962C8B-B14F-4D97-AF65-F5344CB8AC3E}">
        <p14:creationId xmlns:p14="http://schemas.microsoft.com/office/powerpoint/2010/main" val="1897178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 6">
            <a:extLst>
              <a:ext uri="{FF2B5EF4-FFF2-40B4-BE49-F238E27FC236}">
                <a16:creationId xmlns:a16="http://schemas.microsoft.com/office/drawing/2014/main" id="{A668768E-50FC-4B63-9837-0607FDEE441C}"/>
              </a:ext>
            </a:extLst>
          </p:cNvPr>
          <p:cNvGrpSpPr/>
          <p:nvPr/>
        </p:nvGrpSpPr>
        <p:grpSpPr>
          <a:xfrm>
            <a:off x="0" y="-468"/>
            <a:ext cx="12191999" cy="722816"/>
            <a:chOff x="0" y="1"/>
            <a:chExt cx="12191999" cy="722816"/>
          </a:xfrm>
        </p:grpSpPr>
        <p:sp>
          <p:nvSpPr>
            <p:cNvPr id="6" name="Dikdörtgen 5">
              <a:extLst>
                <a:ext uri="{FF2B5EF4-FFF2-40B4-BE49-F238E27FC236}">
                  <a16:creationId xmlns:a16="http://schemas.microsoft.com/office/drawing/2014/main" id="{9EE49851-87F1-4B5A-BB86-83D20D3F1DF7}"/>
                </a:ext>
              </a:extLst>
            </p:cNvPr>
            <p:cNvSpPr/>
            <p:nvPr/>
          </p:nvSpPr>
          <p:spPr>
            <a:xfrm>
              <a:off x="0" y="1"/>
              <a:ext cx="12191999" cy="722816"/>
            </a:xfrm>
            <a:prstGeom prst="rect">
              <a:avLst/>
            </a:prstGeom>
            <a:solidFill>
              <a:schemeClr val="tx1">
                <a:lumMod val="65000"/>
                <a:lumOff val="3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latin typeface="Helvetica" panose="020B0604020202020204" pitchFamily="34" charset="0"/>
                <a:cs typeface="Helvetica" panose="020B0604020202020204" pitchFamily="34" charset="0"/>
              </a:endParaRPr>
            </a:p>
          </p:txBody>
        </p:sp>
        <p:pic>
          <p:nvPicPr>
            <p:cNvPr id="7" name="Resim 3">
              <a:extLst>
                <a:ext uri="{FF2B5EF4-FFF2-40B4-BE49-F238E27FC236}">
                  <a16:creationId xmlns:a16="http://schemas.microsoft.com/office/drawing/2014/main" id="{BA8B5BA5-BCA3-473F-BC5B-056B64B408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804" y="196947"/>
              <a:ext cx="2044511" cy="341203"/>
            </a:xfrm>
            <a:prstGeom prst="rect">
              <a:avLst/>
            </a:prstGeom>
          </p:spPr>
        </p:pic>
      </p:grpSp>
      <p:sp>
        <p:nvSpPr>
          <p:cNvPr id="16" name="Rectangle 15">
            <a:extLst>
              <a:ext uri="{FF2B5EF4-FFF2-40B4-BE49-F238E27FC236}">
                <a16:creationId xmlns:a16="http://schemas.microsoft.com/office/drawing/2014/main" id="{8DF77D2C-049D-432B-B90E-2B8633DA7BE1}"/>
              </a:ext>
            </a:extLst>
          </p:cNvPr>
          <p:cNvSpPr/>
          <p:nvPr/>
        </p:nvSpPr>
        <p:spPr>
          <a:xfrm>
            <a:off x="6781801" y="1837892"/>
            <a:ext cx="5410199" cy="3970318"/>
          </a:xfrm>
          <a:prstGeom prst="rect">
            <a:avLst/>
          </a:prstGeom>
          <a:noFill/>
        </p:spPr>
        <p:txBody>
          <a:bodyPr wrap="square" lIns="91440" tIns="45720" rIns="91440" bIns="45720">
            <a:spAutoFit/>
          </a:bodyPr>
          <a:lstStyle/>
          <a:p>
            <a:pPr marL="285750" indent="-285750">
              <a:buFont typeface="Arial" panose="020B0604020202020204" pitchFamily="34" charset="0"/>
              <a:buChar char="•"/>
            </a:pPr>
            <a:r>
              <a:rPr lang="tr-TR" dirty="0"/>
              <a:t>Auto </a:t>
            </a:r>
            <a:r>
              <a:rPr lang="tr-TR" dirty="0" err="1"/>
              <a:t>Dali</a:t>
            </a:r>
            <a:r>
              <a:rPr lang="tr-TR" dirty="0"/>
              <a:t> </a:t>
            </a:r>
            <a:r>
              <a:rPr lang="tr-TR" dirty="0" err="1"/>
              <a:t>Addressing</a:t>
            </a:r>
            <a:endParaRPr lang="tr-TR" dirty="0"/>
          </a:p>
          <a:p>
            <a:pPr marL="285750" indent="-285750">
              <a:buFont typeface="Arial" panose="020B0604020202020204" pitchFamily="34" charset="0"/>
              <a:buChar char="•"/>
            </a:pPr>
            <a:r>
              <a:rPr lang="tr-TR" dirty="0" err="1"/>
              <a:t>Switching</a:t>
            </a:r>
            <a:r>
              <a:rPr lang="tr-TR" dirty="0"/>
              <a:t>, </a:t>
            </a:r>
            <a:r>
              <a:rPr lang="tr-TR" dirty="0" err="1"/>
              <a:t>Dimming</a:t>
            </a:r>
            <a:r>
              <a:rPr lang="tr-TR" dirty="0"/>
              <a:t>, </a:t>
            </a:r>
            <a:r>
              <a:rPr lang="tr-TR" dirty="0" err="1"/>
              <a:t>Tunable</a:t>
            </a:r>
            <a:r>
              <a:rPr lang="tr-TR" dirty="0"/>
              <a:t> White</a:t>
            </a:r>
          </a:p>
          <a:p>
            <a:pPr marL="285750" indent="-285750">
              <a:buFont typeface="Arial" panose="020B0604020202020204" pitchFamily="34" charset="0"/>
              <a:buChar char="•"/>
            </a:pPr>
            <a:r>
              <a:rPr lang="tr-TR" dirty="0" err="1"/>
              <a:t>Staircase</a:t>
            </a:r>
            <a:r>
              <a:rPr lang="tr-TR" dirty="0"/>
              <a:t> </a:t>
            </a:r>
            <a:r>
              <a:rPr lang="tr-TR" dirty="0" err="1"/>
              <a:t>function</a:t>
            </a:r>
            <a:endParaRPr lang="tr-TR" dirty="0"/>
          </a:p>
          <a:p>
            <a:pPr marL="285750" indent="-285750">
              <a:buFont typeface="Arial" panose="020B0604020202020204" pitchFamily="34" charset="0"/>
              <a:buChar char="•"/>
            </a:pPr>
            <a:r>
              <a:rPr lang="tr-TR" dirty="0"/>
              <a:t>Burn-in</a:t>
            </a:r>
          </a:p>
          <a:p>
            <a:pPr marL="285750" indent="-285750">
              <a:buFont typeface="Arial" panose="020B0604020202020204" pitchFamily="34" charset="0"/>
              <a:buChar char="•"/>
            </a:pPr>
            <a:r>
              <a:rPr lang="tr-TR" dirty="0" err="1"/>
              <a:t>Scenario</a:t>
            </a:r>
            <a:r>
              <a:rPr lang="tr-TR" dirty="0"/>
              <a:t> </a:t>
            </a:r>
          </a:p>
          <a:p>
            <a:pPr marL="285750" indent="-285750">
              <a:buFont typeface="Arial" panose="020B0604020202020204" pitchFamily="34" charset="0"/>
              <a:buChar char="•"/>
            </a:pPr>
            <a:r>
              <a:rPr lang="tr-TR" dirty="0" err="1"/>
              <a:t>Forced</a:t>
            </a:r>
            <a:r>
              <a:rPr lang="tr-TR" dirty="0"/>
              <a:t> </a:t>
            </a:r>
            <a:r>
              <a:rPr lang="tr-TR" dirty="0" err="1"/>
              <a:t>Positioning</a:t>
            </a:r>
            <a:r>
              <a:rPr lang="tr-TR" dirty="0"/>
              <a:t> </a:t>
            </a:r>
          </a:p>
          <a:p>
            <a:pPr marL="285750" indent="-285750">
              <a:buFont typeface="Arial" panose="020B0604020202020204" pitchFamily="34" charset="0"/>
              <a:buChar char="•"/>
            </a:pPr>
            <a:r>
              <a:rPr lang="tr-TR" dirty="0" err="1"/>
              <a:t>Emergency</a:t>
            </a:r>
            <a:r>
              <a:rPr lang="tr-TR" dirty="0"/>
              <a:t> </a:t>
            </a:r>
            <a:r>
              <a:rPr lang="tr-TR" dirty="0" err="1"/>
              <a:t>Lighting</a:t>
            </a:r>
            <a:r>
              <a:rPr lang="tr-TR" dirty="0"/>
              <a:t> </a:t>
            </a:r>
            <a:r>
              <a:rPr lang="tr-TR" dirty="0" err="1"/>
              <a:t>Testing</a:t>
            </a:r>
            <a:endParaRPr lang="tr-TR" dirty="0"/>
          </a:p>
          <a:p>
            <a:pPr marL="285750" indent="-285750">
              <a:buFont typeface="Arial" panose="020B0604020202020204" pitchFamily="34" charset="0"/>
              <a:buChar char="•"/>
            </a:pPr>
            <a:r>
              <a:rPr lang="tr-TR" dirty="0"/>
              <a:t>KNX </a:t>
            </a:r>
            <a:r>
              <a:rPr lang="tr-TR" dirty="0" err="1"/>
              <a:t>Bus</a:t>
            </a:r>
            <a:r>
              <a:rPr lang="tr-TR" dirty="0"/>
              <a:t> </a:t>
            </a:r>
            <a:r>
              <a:rPr lang="tr-TR" dirty="0" err="1"/>
              <a:t>Voltage</a:t>
            </a:r>
            <a:r>
              <a:rPr lang="tr-TR" dirty="0"/>
              <a:t> </a:t>
            </a:r>
            <a:r>
              <a:rPr lang="tr-TR" dirty="0" err="1"/>
              <a:t>Fault</a:t>
            </a:r>
            <a:r>
              <a:rPr lang="tr-TR" dirty="0"/>
              <a:t> </a:t>
            </a:r>
            <a:r>
              <a:rPr lang="tr-TR" dirty="0" err="1"/>
              <a:t>Status</a:t>
            </a:r>
            <a:endParaRPr lang="tr-TR" dirty="0"/>
          </a:p>
          <a:p>
            <a:pPr marL="285750" indent="-285750">
              <a:buFont typeface="Arial" panose="020B0604020202020204" pitchFamily="34" charset="0"/>
              <a:buChar char="•"/>
            </a:pPr>
            <a:r>
              <a:rPr lang="sv-SE" dirty="0"/>
              <a:t>Bal</a:t>
            </a:r>
            <a:r>
              <a:rPr lang="tr-TR" dirty="0"/>
              <a:t>l</a:t>
            </a:r>
            <a:r>
              <a:rPr lang="sv-SE" dirty="0"/>
              <a:t>ast </a:t>
            </a:r>
            <a:r>
              <a:rPr lang="tr-TR" dirty="0" err="1"/>
              <a:t>and</a:t>
            </a:r>
            <a:r>
              <a:rPr lang="sv-SE" dirty="0"/>
              <a:t>/</a:t>
            </a:r>
            <a:r>
              <a:rPr lang="tr-TR" dirty="0" err="1"/>
              <a:t>or</a:t>
            </a:r>
            <a:r>
              <a:rPr lang="sv-SE" dirty="0"/>
              <a:t> </a:t>
            </a:r>
            <a:r>
              <a:rPr lang="tr-TR" dirty="0" err="1"/>
              <a:t>Light</a:t>
            </a:r>
            <a:r>
              <a:rPr lang="tr-TR" dirty="0"/>
              <a:t> </a:t>
            </a:r>
            <a:r>
              <a:rPr lang="tr-TR" dirty="0" err="1"/>
              <a:t>Faulty</a:t>
            </a:r>
            <a:endParaRPr lang="tr-TR" dirty="0"/>
          </a:p>
          <a:p>
            <a:pPr marL="285750" indent="-285750">
              <a:buFont typeface="Arial" panose="020B0604020202020204" pitchFamily="34" charset="0"/>
              <a:buChar char="•"/>
            </a:pPr>
            <a:r>
              <a:rPr lang="tr-TR" dirty="0" err="1"/>
              <a:t>Tunable</a:t>
            </a:r>
            <a:r>
              <a:rPr lang="tr-TR" dirty="0"/>
              <a:t> White </a:t>
            </a:r>
            <a:r>
              <a:rPr lang="tr-TR" dirty="0" err="1"/>
              <a:t>dimming</a:t>
            </a:r>
            <a:r>
              <a:rPr lang="tr-TR" dirty="0"/>
              <a:t> </a:t>
            </a:r>
            <a:r>
              <a:rPr lang="tr-TR" dirty="0" err="1"/>
              <a:t>with</a:t>
            </a:r>
            <a:r>
              <a:rPr lang="tr-TR" dirty="0"/>
              <a:t> </a:t>
            </a:r>
            <a:r>
              <a:rPr lang="tr-TR" dirty="0" err="1"/>
              <a:t>Scenarious</a:t>
            </a:r>
            <a:endParaRPr lang="tr-TR" dirty="0"/>
          </a:p>
          <a:p>
            <a:pPr marL="285750" indent="-285750">
              <a:buFont typeface="Arial" panose="020B0604020202020204" pitchFamily="34" charset="0"/>
              <a:buChar char="•"/>
            </a:pPr>
            <a:r>
              <a:rPr lang="tr-TR" dirty="0" err="1"/>
              <a:t>Visualization</a:t>
            </a:r>
            <a:r>
              <a:rPr lang="tr-TR" dirty="0"/>
              <a:t> </a:t>
            </a:r>
            <a:r>
              <a:rPr lang="tr-TR" dirty="0" err="1"/>
              <a:t>wth</a:t>
            </a:r>
            <a:r>
              <a:rPr lang="tr-TR" dirty="0"/>
              <a:t> Web Server</a:t>
            </a:r>
          </a:p>
          <a:p>
            <a:pPr marL="285750" indent="-285750">
              <a:buFont typeface="Arial" panose="020B0604020202020204" pitchFamily="34" charset="0"/>
              <a:buChar char="•"/>
            </a:pPr>
            <a:r>
              <a:rPr lang="tr-TR" dirty="0"/>
              <a:t>Presence sensor </a:t>
            </a:r>
            <a:r>
              <a:rPr lang="tr-TR" dirty="0" err="1"/>
              <a:t>connection</a:t>
            </a:r>
            <a:r>
              <a:rPr lang="tr-TR" dirty="0"/>
              <a:t> </a:t>
            </a:r>
            <a:r>
              <a:rPr lang="tr-TR" dirty="0" err="1"/>
              <a:t>via</a:t>
            </a:r>
            <a:r>
              <a:rPr lang="tr-TR" dirty="0"/>
              <a:t> DALI </a:t>
            </a:r>
            <a:r>
              <a:rPr lang="tr-TR" dirty="0" err="1"/>
              <a:t>Line</a:t>
            </a:r>
            <a:r>
              <a:rPr lang="tr-TR" dirty="0"/>
              <a:t> (v2) </a:t>
            </a:r>
          </a:p>
          <a:p>
            <a:pPr marL="285750" indent="-285750">
              <a:buFont typeface="Arial" panose="020B0604020202020204" pitchFamily="34" charset="0"/>
              <a:buChar char="•"/>
            </a:pPr>
            <a:r>
              <a:rPr lang="tr-TR" dirty="0"/>
              <a:t>DALI </a:t>
            </a:r>
            <a:r>
              <a:rPr lang="tr-TR" dirty="0" err="1"/>
              <a:t>Button</a:t>
            </a:r>
            <a:r>
              <a:rPr lang="tr-TR" dirty="0"/>
              <a:t> </a:t>
            </a:r>
            <a:r>
              <a:rPr lang="tr-TR" dirty="0" err="1"/>
              <a:t>connection</a:t>
            </a:r>
            <a:r>
              <a:rPr lang="tr-TR" dirty="0"/>
              <a:t> </a:t>
            </a:r>
            <a:r>
              <a:rPr lang="tr-TR" dirty="0" err="1"/>
              <a:t>via</a:t>
            </a:r>
            <a:r>
              <a:rPr lang="tr-TR" dirty="0"/>
              <a:t> DALI </a:t>
            </a:r>
            <a:r>
              <a:rPr lang="tr-TR" dirty="0" err="1"/>
              <a:t>Line</a:t>
            </a:r>
            <a:r>
              <a:rPr lang="tr-TR" dirty="0"/>
              <a:t> (v2) </a:t>
            </a:r>
          </a:p>
          <a:p>
            <a:pPr marL="285750" indent="-285750">
              <a:buFont typeface="Arial" panose="020B0604020202020204" pitchFamily="34" charset="0"/>
              <a:buChar char="•"/>
            </a:pPr>
            <a:r>
              <a:rPr lang="tr-TR" dirty="0" err="1"/>
              <a:t>DayLight</a:t>
            </a:r>
            <a:r>
              <a:rPr lang="tr-TR" dirty="0"/>
              <a:t> sensor </a:t>
            </a:r>
            <a:r>
              <a:rPr lang="tr-TR" dirty="0" err="1"/>
              <a:t>connection</a:t>
            </a:r>
            <a:r>
              <a:rPr lang="tr-TR" dirty="0"/>
              <a:t> </a:t>
            </a:r>
            <a:r>
              <a:rPr lang="tr-TR" dirty="0" err="1"/>
              <a:t>via</a:t>
            </a:r>
            <a:r>
              <a:rPr lang="tr-TR" dirty="0"/>
              <a:t> DALI </a:t>
            </a:r>
            <a:r>
              <a:rPr lang="tr-TR" dirty="0" err="1"/>
              <a:t>Line</a:t>
            </a:r>
            <a:r>
              <a:rPr lang="tr-TR" dirty="0"/>
              <a:t>(v2) </a:t>
            </a:r>
          </a:p>
        </p:txBody>
      </p:sp>
      <p:sp>
        <p:nvSpPr>
          <p:cNvPr id="10" name="Footer Placeholder 3">
            <a:extLst>
              <a:ext uri="{FF2B5EF4-FFF2-40B4-BE49-F238E27FC236}">
                <a16:creationId xmlns:a16="http://schemas.microsoft.com/office/drawing/2014/main" id="{C4F8C23B-2476-42C8-B499-CFF95F7E8EA2}"/>
              </a:ext>
            </a:extLst>
          </p:cNvPr>
          <p:cNvSpPr txBox="1">
            <a:spLocks/>
          </p:cNvSpPr>
          <p:nvPr/>
        </p:nvSpPr>
        <p:spPr>
          <a:xfrm>
            <a:off x="4984340" y="6497812"/>
            <a:ext cx="3860800" cy="360188"/>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a:solidFill>
                  <a:prstClr val="black">
                    <a:tint val="75000"/>
                  </a:prstClr>
                </a:solidFill>
              </a:rPr>
              <a:t>www.interra.com.tr</a:t>
            </a:r>
            <a:endParaRPr lang="tr-TR" dirty="0">
              <a:solidFill>
                <a:prstClr val="black">
                  <a:tint val="75000"/>
                </a:prstClr>
              </a:solidFill>
            </a:endParaRPr>
          </a:p>
        </p:txBody>
      </p:sp>
      <p:sp>
        <p:nvSpPr>
          <p:cNvPr id="8" name="Dikdörtgen 7">
            <a:extLst>
              <a:ext uri="{FF2B5EF4-FFF2-40B4-BE49-F238E27FC236}">
                <a16:creationId xmlns:a16="http://schemas.microsoft.com/office/drawing/2014/main" id="{3B301044-5B5E-46AE-AE61-04212B2305E1}"/>
              </a:ext>
            </a:extLst>
          </p:cNvPr>
          <p:cNvSpPr/>
          <p:nvPr/>
        </p:nvSpPr>
        <p:spPr>
          <a:xfrm>
            <a:off x="2204824" y="261152"/>
            <a:ext cx="2736647" cy="369332"/>
          </a:xfrm>
          <a:prstGeom prst="rect">
            <a:avLst/>
          </a:prstGeom>
        </p:spPr>
        <p:txBody>
          <a:bodyPr wrap="none">
            <a:spAutoFit/>
          </a:bodyPr>
          <a:lstStyle/>
          <a:p>
            <a:r>
              <a:rPr lang="tr-TR" i="1" dirty="0">
                <a:solidFill>
                  <a:schemeClr val="bg1"/>
                </a:solidFill>
                <a:latin typeface="Helvetica" panose="020B0604020202020204" pitchFamily="34" charset="0"/>
                <a:cs typeface="Helvetica" panose="020B0604020202020204" pitchFamily="34" charset="0"/>
              </a:rPr>
              <a:t>Developer of uniqueness</a:t>
            </a:r>
          </a:p>
        </p:txBody>
      </p:sp>
      <p:sp>
        <p:nvSpPr>
          <p:cNvPr id="9" name="Rectangle 8">
            <a:extLst>
              <a:ext uri="{FF2B5EF4-FFF2-40B4-BE49-F238E27FC236}">
                <a16:creationId xmlns:a16="http://schemas.microsoft.com/office/drawing/2014/main" id="{A0D8BA1A-B117-4BAE-8E2B-794C57922063}"/>
              </a:ext>
            </a:extLst>
          </p:cNvPr>
          <p:cNvSpPr/>
          <p:nvPr/>
        </p:nvSpPr>
        <p:spPr>
          <a:xfrm>
            <a:off x="6914740" y="1049790"/>
            <a:ext cx="4076766" cy="35653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dirty="0">
                <a:ln w="0"/>
                <a:effectLst>
                  <a:outerShdw blurRad="38100" dist="19050" dir="2700000" algn="tl" rotWithShape="0">
                    <a:schemeClr val="dk1">
                      <a:alpha val="40000"/>
                    </a:schemeClr>
                  </a:outerShdw>
                </a:effectLst>
              </a:rPr>
              <a:t>FONKSİYONLAR</a:t>
            </a:r>
            <a:endParaRPr lang="tr-TR" b="1" dirty="0"/>
          </a:p>
        </p:txBody>
      </p:sp>
      <p:pic>
        <p:nvPicPr>
          <p:cNvPr id="12" name="Resim 1">
            <a:extLst>
              <a:ext uri="{FF2B5EF4-FFF2-40B4-BE49-F238E27FC236}">
                <a16:creationId xmlns:a16="http://schemas.microsoft.com/office/drawing/2014/main" id="{85DB8394-BD65-4395-BCB1-21174C323242}"/>
              </a:ext>
            </a:extLst>
          </p:cNvPr>
          <p:cNvPicPr>
            <a:picLocks noChangeAspect="1"/>
          </p:cNvPicPr>
          <p:nvPr/>
        </p:nvPicPr>
        <p:blipFill rotWithShape="1">
          <a:blip r:embed="rId4">
            <a:extLst>
              <a:ext uri="{28A0092B-C50C-407E-A947-70E740481C1C}">
                <a14:useLocalDpi xmlns:a14="http://schemas.microsoft.com/office/drawing/2010/main" val="0"/>
              </a:ext>
            </a:extLst>
          </a:blip>
          <a:srcRect l="2937" t="18399" r="53001" b="10380"/>
          <a:stretch/>
        </p:blipFill>
        <p:spPr>
          <a:xfrm>
            <a:off x="1" y="721286"/>
            <a:ext cx="6095999" cy="6371179"/>
          </a:xfrm>
          <a:prstGeom prst="rect">
            <a:avLst/>
          </a:prstGeom>
        </p:spPr>
      </p:pic>
    </p:spTree>
    <p:extLst>
      <p:ext uri="{BB962C8B-B14F-4D97-AF65-F5344CB8AC3E}">
        <p14:creationId xmlns:p14="http://schemas.microsoft.com/office/powerpoint/2010/main" val="145529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 6">
            <a:extLst>
              <a:ext uri="{FF2B5EF4-FFF2-40B4-BE49-F238E27FC236}">
                <a16:creationId xmlns:a16="http://schemas.microsoft.com/office/drawing/2014/main" id="{A668768E-50FC-4B63-9837-0607FDEE441C}"/>
              </a:ext>
            </a:extLst>
          </p:cNvPr>
          <p:cNvGrpSpPr/>
          <p:nvPr/>
        </p:nvGrpSpPr>
        <p:grpSpPr>
          <a:xfrm>
            <a:off x="0" y="-468"/>
            <a:ext cx="12191999" cy="722816"/>
            <a:chOff x="0" y="1"/>
            <a:chExt cx="12191999" cy="722816"/>
          </a:xfrm>
        </p:grpSpPr>
        <p:sp>
          <p:nvSpPr>
            <p:cNvPr id="6" name="Dikdörtgen 5">
              <a:extLst>
                <a:ext uri="{FF2B5EF4-FFF2-40B4-BE49-F238E27FC236}">
                  <a16:creationId xmlns:a16="http://schemas.microsoft.com/office/drawing/2014/main" id="{9EE49851-87F1-4B5A-BB86-83D20D3F1DF7}"/>
                </a:ext>
              </a:extLst>
            </p:cNvPr>
            <p:cNvSpPr/>
            <p:nvPr/>
          </p:nvSpPr>
          <p:spPr>
            <a:xfrm>
              <a:off x="0" y="1"/>
              <a:ext cx="12191999" cy="722816"/>
            </a:xfrm>
            <a:prstGeom prst="rect">
              <a:avLst/>
            </a:prstGeom>
            <a:solidFill>
              <a:schemeClr val="tx1">
                <a:lumMod val="65000"/>
                <a:lumOff val="3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latin typeface="Helvetica" panose="020B0604020202020204" pitchFamily="34" charset="0"/>
                <a:cs typeface="Helvetica" panose="020B0604020202020204" pitchFamily="34" charset="0"/>
              </a:endParaRPr>
            </a:p>
          </p:txBody>
        </p:sp>
        <p:pic>
          <p:nvPicPr>
            <p:cNvPr id="7" name="Resim 3">
              <a:extLst>
                <a:ext uri="{FF2B5EF4-FFF2-40B4-BE49-F238E27FC236}">
                  <a16:creationId xmlns:a16="http://schemas.microsoft.com/office/drawing/2014/main" id="{BA8B5BA5-BCA3-473F-BC5B-056B64B408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804" y="196947"/>
              <a:ext cx="2044511" cy="341203"/>
            </a:xfrm>
            <a:prstGeom prst="rect">
              <a:avLst/>
            </a:prstGeom>
          </p:spPr>
        </p:pic>
      </p:grpSp>
      <p:sp>
        <p:nvSpPr>
          <p:cNvPr id="16" name="Rectangle 15">
            <a:extLst>
              <a:ext uri="{FF2B5EF4-FFF2-40B4-BE49-F238E27FC236}">
                <a16:creationId xmlns:a16="http://schemas.microsoft.com/office/drawing/2014/main" id="{8DF77D2C-049D-432B-B90E-2B8633DA7BE1}"/>
              </a:ext>
            </a:extLst>
          </p:cNvPr>
          <p:cNvSpPr/>
          <p:nvPr/>
        </p:nvSpPr>
        <p:spPr>
          <a:xfrm>
            <a:off x="6568665" y="1482941"/>
            <a:ext cx="5410199" cy="4801314"/>
          </a:xfrm>
          <a:prstGeom prst="rect">
            <a:avLst/>
          </a:prstGeom>
          <a:noFill/>
        </p:spPr>
        <p:txBody>
          <a:bodyPr wrap="square" lIns="91440" tIns="45720" rIns="91440" bIns="45720">
            <a:spAutoFit/>
          </a:bodyPr>
          <a:lstStyle/>
          <a:p>
            <a:r>
              <a:rPr lang="tr-TR" b="1" dirty="0" err="1"/>
              <a:t>Hospital</a:t>
            </a:r>
            <a:r>
              <a:rPr lang="tr-TR" b="1" dirty="0"/>
              <a:t> Project </a:t>
            </a:r>
            <a:r>
              <a:rPr lang="tr-TR" b="1" dirty="0" err="1"/>
              <a:t>Example</a:t>
            </a:r>
            <a:r>
              <a:rPr lang="tr-TR" b="1" dirty="0"/>
              <a:t>:</a:t>
            </a:r>
          </a:p>
          <a:p>
            <a:r>
              <a:rPr lang="tr-TR" b="1" dirty="0"/>
              <a:t>Central </a:t>
            </a:r>
            <a:r>
              <a:rPr lang="tr-TR" b="1" dirty="0" err="1"/>
              <a:t>monitoring</a:t>
            </a:r>
            <a:r>
              <a:rPr lang="tr-TR" b="1" dirty="0"/>
              <a:t> </a:t>
            </a:r>
            <a:r>
              <a:rPr lang="tr-TR" dirty="0"/>
              <a:t>of </a:t>
            </a:r>
            <a:r>
              <a:rPr lang="tr-TR" dirty="0" err="1"/>
              <a:t>the</a:t>
            </a:r>
            <a:r>
              <a:rPr lang="tr-TR" dirty="0"/>
              <a:t> </a:t>
            </a:r>
            <a:r>
              <a:rPr lang="tr-TR" dirty="0" err="1"/>
              <a:t>hospitals</a:t>
            </a:r>
            <a:r>
              <a:rPr lang="tr-TR" dirty="0"/>
              <a:t> </a:t>
            </a:r>
            <a:r>
              <a:rPr lang="tr-TR" dirty="0" err="1"/>
              <a:t>or</a:t>
            </a:r>
            <a:r>
              <a:rPr lang="tr-TR" dirty="0"/>
              <a:t> </a:t>
            </a:r>
            <a:r>
              <a:rPr lang="tr-TR" dirty="0" err="1"/>
              <a:t>buildings</a:t>
            </a:r>
            <a:r>
              <a:rPr lang="tr-TR" dirty="0"/>
              <a:t> </a:t>
            </a:r>
            <a:r>
              <a:rPr lang="tr-TR" dirty="0" err="1"/>
              <a:t>reduces</a:t>
            </a:r>
            <a:r>
              <a:rPr lang="tr-TR" dirty="0"/>
              <a:t> </a:t>
            </a:r>
            <a:r>
              <a:rPr lang="tr-TR" dirty="0" err="1"/>
              <a:t>staff</a:t>
            </a:r>
            <a:r>
              <a:rPr lang="tr-TR" dirty="0"/>
              <a:t> </a:t>
            </a:r>
            <a:r>
              <a:rPr lang="tr-TR" dirty="0" err="1"/>
              <a:t>costs</a:t>
            </a:r>
            <a:r>
              <a:rPr lang="tr-TR" dirty="0"/>
              <a:t>. </a:t>
            </a:r>
            <a:r>
              <a:rPr lang="en-US" dirty="0"/>
              <a:t>In order to reduce energy costs, energy consumption data can be collected for analysis, maximum loads can be closed and </a:t>
            </a:r>
            <a:r>
              <a:rPr lang="en-US" b="1" dirty="0"/>
              <a:t>consumers that are not already needed can be closed.</a:t>
            </a:r>
            <a:endParaRPr lang="tr-TR" b="1" dirty="0"/>
          </a:p>
          <a:p>
            <a:endParaRPr lang="tr-TR" b="1" dirty="0"/>
          </a:p>
          <a:p>
            <a:r>
              <a:rPr lang="en-US" dirty="0"/>
              <a:t>For example, in peak periods, the </a:t>
            </a:r>
            <a:r>
              <a:rPr lang="tr-TR" dirty="0" err="1"/>
              <a:t>outputs</a:t>
            </a:r>
            <a:r>
              <a:rPr lang="en-US" dirty="0"/>
              <a:t> from the air conditioning system can be temporarily reduced in some areas.</a:t>
            </a:r>
            <a:endParaRPr lang="tr-TR" dirty="0"/>
          </a:p>
          <a:p>
            <a:endParaRPr lang="tr-TR" b="1" dirty="0"/>
          </a:p>
          <a:p>
            <a:r>
              <a:rPr lang="en-US" b="1" dirty="0"/>
              <a:t>Operating costs can be reduced by prioritizing maintenance and repair according to need.</a:t>
            </a:r>
            <a:endParaRPr lang="tr-TR" b="1" dirty="0"/>
          </a:p>
          <a:p>
            <a:endParaRPr lang="tr-TR" b="1" dirty="0"/>
          </a:p>
          <a:p>
            <a:r>
              <a:rPr lang="en-US" dirty="0"/>
              <a:t>This can be achieved, for example, from DALI-ECGs, as well as fault reports, by counting the working hours, switching cycles.</a:t>
            </a:r>
            <a:endParaRPr lang="tr-TR" dirty="0"/>
          </a:p>
        </p:txBody>
      </p:sp>
      <p:sp>
        <p:nvSpPr>
          <p:cNvPr id="10" name="Footer Placeholder 3">
            <a:extLst>
              <a:ext uri="{FF2B5EF4-FFF2-40B4-BE49-F238E27FC236}">
                <a16:creationId xmlns:a16="http://schemas.microsoft.com/office/drawing/2014/main" id="{C4F8C23B-2476-42C8-B499-CFF95F7E8EA2}"/>
              </a:ext>
            </a:extLst>
          </p:cNvPr>
          <p:cNvSpPr txBox="1">
            <a:spLocks/>
          </p:cNvSpPr>
          <p:nvPr/>
        </p:nvSpPr>
        <p:spPr>
          <a:xfrm>
            <a:off x="4984340" y="6497812"/>
            <a:ext cx="3860800" cy="360188"/>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a:solidFill>
                  <a:prstClr val="black">
                    <a:tint val="75000"/>
                  </a:prstClr>
                </a:solidFill>
              </a:rPr>
              <a:t>www.interra.com.tr</a:t>
            </a:r>
            <a:endParaRPr lang="tr-TR" dirty="0">
              <a:solidFill>
                <a:prstClr val="black">
                  <a:tint val="75000"/>
                </a:prstClr>
              </a:solidFill>
            </a:endParaRPr>
          </a:p>
        </p:txBody>
      </p:sp>
      <p:sp>
        <p:nvSpPr>
          <p:cNvPr id="8" name="Dikdörtgen 7">
            <a:extLst>
              <a:ext uri="{FF2B5EF4-FFF2-40B4-BE49-F238E27FC236}">
                <a16:creationId xmlns:a16="http://schemas.microsoft.com/office/drawing/2014/main" id="{3B301044-5B5E-46AE-AE61-04212B2305E1}"/>
              </a:ext>
            </a:extLst>
          </p:cNvPr>
          <p:cNvSpPr/>
          <p:nvPr/>
        </p:nvSpPr>
        <p:spPr>
          <a:xfrm>
            <a:off x="2204824" y="261152"/>
            <a:ext cx="2736647" cy="369332"/>
          </a:xfrm>
          <a:prstGeom prst="rect">
            <a:avLst/>
          </a:prstGeom>
        </p:spPr>
        <p:txBody>
          <a:bodyPr wrap="none">
            <a:spAutoFit/>
          </a:bodyPr>
          <a:lstStyle/>
          <a:p>
            <a:r>
              <a:rPr lang="tr-TR" i="1" dirty="0">
                <a:solidFill>
                  <a:schemeClr val="bg1"/>
                </a:solidFill>
                <a:latin typeface="Helvetica" panose="020B0604020202020204" pitchFamily="34" charset="0"/>
                <a:cs typeface="Helvetica" panose="020B0604020202020204" pitchFamily="34" charset="0"/>
              </a:rPr>
              <a:t>Developer of uniqueness</a:t>
            </a:r>
          </a:p>
        </p:txBody>
      </p:sp>
      <p:sp>
        <p:nvSpPr>
          <p:cNvPr id="9" name="Rectangle 8">
            <a:extLst>
              <a:ext uri="{FF2B5EF4-FFF2-40B4-BE49-F238E27FC236}">
                <a16:creationId xmlns:a16="http://schemas.microsoft.com/office/drawing/2014/main" id="{A0D8BA1A-B117-4BAE-8E2B-794C57922063}"/>
              </a:ext>
            </a:extLst>
          </p:cNvPr>
          <p:cNvSpPr/>
          <p:nvPr/>
        </p:nvSpPr>
        <p:spPr>
          <a:xfrm>
            <a:off x="6806757" y="924378"/>
            <a:ext cx="4076766" cy="35653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dirty="0">
                <a:ln w="0"/>
                <a:effectLst>
                  <a:outerShdw blurRad="38100" dist="19050" dir="2700000" algn="tl" rotWithShape="0">
                    <a:schemeClr val="dk1">
                      <a:alpha val="40000"/>
                    </a:schemeClr>
                  </a:outerShdw>
                </a:effectLst>
              </a:rPr>
              <a:t>SAMPLE PROJECT DESIGN</a:t>
            </a:r>
            <a:endParaRPr lang="tr-TR" b="1" dirty="0"/>
          </a:p>
        </p:txBody>
      </p:sp>
      <p:pic>
        <p:nvPicPr>
          <p:cNvPr id="3" name="Picture 2" descr="A screenshot of a cell phone&#10;&#10;Description automatically generated">
            <a:extLst>
              <a:ext uri="{FF2B5EF4-FFF2-40B4-BE49-F238E27FC236}">
                <a16:creationId xmlns:a16="http://schemas.microsoft.com/office/drawing/2014/main" id="{A516E64D-03E7-4B07-B615-0AF5CEB64C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799" y="1887152"/>
            <a:ext cx="6359459" cy="3619637"/>
          </a:xfrm>
          <a:prstGeom prst="rect">
            <a:avLst/>
          </a:prstGeom>
        </p:spPr>
      </p:pic>
    </p:spTree>
    <p:extLst>
      <p:ext uri="{BB962C8B-B14F-4D97-AF65-F5344CB8AC3E}">
        <p14:creationId xmlns:p14="http://schemas.microsoft.com/office/powerpoint/2010/main" val="818028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5" name="Alt Başlık 4"/>
          <p:cNvSpPr>
            <a:spLocks noGrp="1"/>
          </p:cNvSpPr>
          <p:nvPr>
            <p:ph type="subTitle" idx="1"/>
          </p:nvPr>
        </p:nvSpPr>
        <p:spPr>
          <a:xfrm>
            <a:off x="2716104" y="6330721"/>
            <a:ext cx="6400800" cy="1752600"/>
          </a:xfrm>
        </p:spPr>
        <p:txBody>
          <a:bodyPr/>
          <a:lstStyle/>
          <a:p>
            <a:r>
              <a:rPr lang="tr-TR" spc="300" dirty="0"/>
              <a:t>www.interra.com.tr</a:t>
            </a:r>
          </a:p>
        </p:txBody>
      </p:sp>
      <p:pic>
        <p:nvPicPr>
          <p:cNvPr id="4" name="Picture 3" descr="Picture 3">
            <a:extLst>
              <a:ext uri="{FF2B5EF4-FFF2-40B4-BE49-F238E27FC236}">
                <a16:creationId xmlns:a16="http://schemas.microsoft.com/office/drawing/2014/main" id="{CF72C47C-3228-4911-AFA0-10DB841CBF65}"/>
              </a:ext>
            </a:extLst>
          </p:cNvPr>
          <p:cNvPicPr>
            <a:picLocks noChangeAspect="1"/>
          </p:cNvPicPr>
          <p:nvPr/>
        </p:nvPicPr>
        <p:blipFill>
          <a:blip r:embed="rId2">
            <a:extLst/>
          </a:blip>
          <a:stretch>
            <a:fillRect/>
          </a:stretch>
        </p:blipFill>
        <p:spPr>
          <a:xfrm>
            <a:off x="9795730" y="6451234"/>
            <a:ext cx="1264619" cy="201789"/>
          </a:xfrm>
          <a:prstGeom prst="rect">
            <a:avLst/>
          </a:prstGeom>
          <a:ln w="12700">
            <a:miter lim="400000"/>
          </a:ln>
        </p:spPr>
      </p:pic>
      <p:sp>
        <p:nvSpPr>
          <p:cNvPr id="8" name="TextBox 5">
            <a:extLst>
              <a:ext uri="{FF2B5EF4-FFF2-40B4-BE49-F238E27FC236}">
                <a16:creationId xmlns:a16="http://schemas.microsoft.com/office/drawing/2014/main" id="{6144EB96-9B31-45FC-AC3C-415FC5A5073D}"/>
              </a:ext>
            </a:extLst>
          </p:cNvPr>
          <p:cNvSpPr txBox="1"/>
          <p:nvPr/>
        </p:nvSpPr>
        <p:spPr>
          <a:xfrm>
            <a:off x="9277493" y="5446812"/>
            <a:ext cx="6181035" cy="338554"/>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a:defRPr sz="2400">
                <a:solidFill>
                  <a:srgbClr val="FFFFFF"/>
                </a:solidFill>
                <a:latin typeface="+mn-lt"/>
                <a:ea typeface="+mn-ea"/>
                <a:cs typeface="+mn-cs"/>
                <a:sym typeface="Helvetica"/>
              </a:defRPr>
            </a:pPr>
            <a:r>
              <a:rPr lang="tr-TR" sz="1600" dirty="0">
                <a:solidFill>
                  <a:schemeClr val="accent2">
                    <a:lumMod val="20000"/>
                    <a:lumOff val="80000"/>
                  </a:schemeClr>
                </a:solidFill>
                <a:sym typeface="Helvetica"/>
              </a:rPr>
              <a:t>Gülşah BALÇIN</a:t>
            </a:r>
          </a:p>
        </p:txBody>
      </p:sp>
      <p:sp>
        <p:nvSpPr>
          <p:cNvPr id="9" name="TextBox 6">
            <a:extLst>
              <a:ext uri="{FF2B5EF4-FFF2-40B4-BE49-F238E27FC236}">
                <a16:creationId xmlns:a16="http://schemas.microsoft.com/office/drawing/2014/main" id="{2C73E35C-515E-43EA-B0C3-481C8F2AF196}"/>
              </a:ext>
            </a:extLst>
          </p:cNvPr>
          <p:cNvSpPr txBox="1"/>
          <p:nvPr/>
        </p:nvSpPr>
        <p:spPr>
          <a:xfrm>
            <a:off x="9277493" y="5817801"/>
            <a:ext cx="3943695" cy="584775"/>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defRPr sz="2400" b="1">
                <a:solidFill>
                  <a:srgbClr val="FFFFFF"/>
                </a:solidFill>
                <a:latin typeface="+mn-lt"/>
                <a:ea typeface="+mn-ea"/>
                <a:cs typeface="+mn-cs"/>
                <a:sym typeface="Helvetica"/>
              </a:defRPr>
            </a:lvl1pPr>
          </a:lstStyle>
          <a:p>
            <a:r>
              <a:rPr lang="tr-TR" sz="1600" b="0" dirty="0">
                <a:solidFill>
                  <a:schemeClr val="accent2">
                    <a:lumMod val="20000"/>
                    <a:lumOff val="80000"/>
                  </a:schemeClr>
                </a:solidFill>
              </a:rPr>
              <a:t>İş Geliştirme Mühendisi</a:t>
            </a:r>
          </a:p>
          <a:p>
            <a:r>
              <a:rPr lang="tr-TR" sz="1600" b="0" dirty="0">
                <a:solidFill>
                  <a:schemeClr val="accent2">
                    <a:lumMod val="20000"/>
                    <a:lumOff val="80000"/>
                  </a:schemeClr>
                </a:solidFill>
              </a:rPr>
              <a:t>gulsah.balcin@interra.com.tr</a:t>
            </a:r>
          </a:p>
        </p:txBody>
      </p:sp>
      <p:pic>
        <p:nvPicPr>
          <p:cNvPr id="3" name="Picture 2">
            <a:extLst>
              <a:ext uri="{FF2B5EF4-FFF2-40B4-BE49-F238E27FC236}">
                <a16:creationId xmlns:a16="http://schemas.microsoft.com/office/drawing/2014/main" id="{671481A3-0BF1-430F-91A1-FE83CE6216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29000"/>
            <a:ext cx="12192000" cy="1769390"/>
          </a:xfrm>
          <a:prstGeom prst="rect">
            <a:avLst/>
          </a:prstGeom>
        </p:spPr>
      </p:pic>
      <p:sp>
        <p:nvSpPr>
          <p:cNvPr id="6" name="Rectangle 5">
            <a:extLst>
              <a:ext uri="{FF2B5EF4-FFF2-40B4-BE49-F238E27FC236}">
                <a16:creationId xmlns:a16="http://schemas.microsoft.com/office/drawing/2014/main" id="{89ECBD77-68D9-434E-A888-BA37F71A192D}"/>
              </a:ext>
            </a:extLst>
          </p:cNvPr>
          <p:cNvSpPr/>
          <p:nvPr/>
        </p:nvSpPr>
        <p:spPr>
          <a:xfrm>
            <a:off x="0" y="749661"/>
            <a:ext cx="12192000" cy="2679339"/>
          </a:xfrm>
          <a:prstGeom prst="rect">
            <a:avLst/>
          </a:prstGeom>
          <a:solidFill>
            <a:srgbClr val="45C7C1"/>
          </a:solidFill>
          <a:ln w="25400">
            <a:solidFill>
              <a:srgbClr val="45C7C1"/>
            </a:solidFill>
          </a:ln>
        </p:spPr>
        <p:txBody>
          <a:bodyPr lIns="45719" rIns="45719" anchor="ctr"/>
          <a:lstStyle/>
          <a:p>
            <a:pPr algn="ctr"/>
            <a:r>
              <a:rPr lang="tr-TR" sz="4400" b="1" dirty="0">
                <a:solidFill>
                  <a:schemeClr val="accent4">
                    <a:lumMod val="75000"/>
                  </a:schemeClr>
                </a:solidFill>
                <a:sym typeface="Helvetica"/>
              </a:rPr>
              <a:t>COMMERCIAL AND INDUSTRIAL BUILDING SOLUTIONS</a:t>
            </a:r>
          </a:p>
          <a:p>
            <a:r>
              <a:rPr lang="tr-TR" sz="4400" b="1" spc="300" dirty="0">
                <a:solidFill>
                  <a:schemeClr val="accent4">
                    <a:lumMod val="75000"/>
                  </a:schemeClr>
                </a:solidFill>
                <a:sym typeface="Helvetica"/>
              </a:rPr>
              <a:t>    </a:t>
            </a:r>
            <a:r>
              <a:rPr lang="tr-TR" sz="3200" b="1" spc="300" dirty="0">
                <a:solidFill>
                  <a:schemeClr val="accent4">
                    <a:lumMod val="75000"/>
                  </a:schemeClr>
                </a:solidFill>
                <a:sym typeface="Helvetica"/>
              </a:rPr>
              <a:t>Project Name:</a:t>
            </a:r>
          </a:p>
          <a:p>
            <a:r>
              <a:rPr lang="tr-TR" sz="3200" b="1" spc="300" dirty="0">
                <a:solidFill>
                  <a:schemeClr val="accent4">
                    <a:lumMod val="75000"/>
                  </a:schemeClr>
                </a:solidFill>
                <a:sym typeface="Helvetica"/>
              </a:rPr>
              <a:t>     </a:t>
            </a:r>
            <a:r>
              <a:rPr lang="tr-TR" sz="3200" b="1" spc="300" dirty="0" err="1">
                <a:solidFill>
                  <a:schemeClr val="accent4">
                    <a:lumMod val="75000"/>
                  </a:schemeClr>
                </a:solidFill>
                <a:sym typeface="Helvetica"/>
              </a:rPr>
              <a:t>Contact</a:t>
            </a:r>
            <a:r>
              <a:rPr lang="tr-TR" sz="3200" b="1" spc="300" dirty="0">
                <a:solidFill>
                  <a:schemeClr val="accent4">
                    <a:lumMod val="75000"/>
                  </a:schemeClr>
                </a:solidFill>
                <a:sym typeface="Helvetica"/>
              </a:rPr>
              <a:t>:</a:t>
            </a:r>
            <a:r>
              <a:rPr lang="tr-TR" sz="3200" b="1" dirty="0">
                <a:solidFill>
                  <a:schemeClr val="accent4">
                    <a:lumMod val="75000"/>
                  </a:schemeClr>
                </a:solidFill>
                <a:sym typeface="Helvetica"/>
              </a:rPr>
              <a:t> </a:t>
            </a:r>
          </a:p>
          <a:p>
            <a:pPr algn="ctr"/>
            <a:r>
              <a:rPr lang="tr-TR" dirty="0">
                <a:solidFill>
                  <a:srgbClr val="FFFFFF"/>
                </a:solidFill>
              </a:rPr>
              <a:t>         </a:t>
            </a:r>
          </a:p>
        </p:txBody>
      </p:sp>
    </p:spTree>
    <p:extLst>
      <p:ext uri="{BB962C8B-B14F-4D97-AF65-F5344CB8AC3E}">
        <p14:creationId xmlns:p14="http://schemas.microsoft.com/office/powerpoint/2010/main" val="21782286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 6">
            <a:extLst>
              <a:ext uri="{FF2B5EF4-FFF2-40B4-BE49-F238E27FC236}">
                <a16:creationId xmlns:a16="http://schemas.microsoft.com/office/drawing/2014/main" id="{A668768E-50FC-4B63-9837-0607FDEE441C}"/>
              </a:ext>
            </a:extLst>
          </p:cNvPr>
          <p:cNvGrpSpPr/>
          <p:nvPr/>
        </p:nvGrpSpPr>
        <p:grpSpPr>
          <a:xfrm>
            <a:off x="0" y="-468"/>
            <a:ext cx="12191999" cy="722816"/>
            <a:chOff x="0" y="1"/>
            <a:chExt cx="12191999" cy="722816"/>
          </a:xfrm>
        </p:grpSpPr>
        <p:sp>
          <p:nvSpPr>
            <p:cNvPr id="6" name="Dikdörtgen 5">
              <a:extLst>
                <a:ext uri="{FF2B5EF4-FFF2-40B4-BE49-F238E27FC236}">
                  <a16:creationId xmlns:a16="http://schemas.microsoft.com/office/drawing/2014/main" id="{9EE49851-87F1-4B5A-BB86-83D20D3F1DF7}"/>
                </a:ext>
              </a:extLst>
            </p:cNvPr>
            <p:cNvSpPr/>
            <p:nvPr/>
          </p:nvSpPr>
          <p:spPr>
            <a:xfrm>
              <a:off x="0" y="1"/>
              <a:ext cx="12191999" cy="722816"/>
            </a:xfrm>
            <a:prstGeom prst="rect">
              <a:avLst/>
            </a:prstGeom>
            <a:solidFill>
              <a:schemeClr val="tx1">
                <a:lumMod val="65000"/>
                <a:lumOff val="3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latin typeface="Helvetica" panose="020B0604020202020204" pitchFamily="34" charset="0"/>
                <a:cs typeface="Helvetica" panose="020B0604020202020204" pitchFamily="34" charset="0"/>
              </a:endParaRPr>
            </a:p>
          </p:txBody>
        </p:sp>
        <p:pic>
          <p:nvPicPr>
            <p:cNvPr id="7" name="Resim 3">
              <a:extLst>
                <a:ext uri="{FF2B5EF4-FFF2-40B4-BE49-F238E27FC236}">
                  <a16:creationId xmlns:a16="http://schemas.microsoft.com/office/drawing/2014/main" id="{BA8B5BA5-BCA3-473F-BC5B-056B64B408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804" y="196947"/>
              <a:ext cx="2044511" cy="341203"/>
            </a:xfrm>
            <a:prstGeom prst="rect">
              <a:avLst/>
            </a:prstGeom>
          </p:spPr>
        </p:pic>
      </p:grpSp>
      <p:sp>
        <p:nvSpPr>
          <p:cNvPr id="10" name="Footer Placeholder 3">
            <a:extLst>
              <a:ext uri="{FF2B5EF4-FFF2-40B4-BE49-F238E27FC236}">
                <a16:creationId xmlns:a16="http://schemas.microsoft.com/office/drawing/2014/main" id="{C4F8C23B-2476-42C8-B499-CFF95F7E8EA2}"/>
              </a:ext>
            </a:extLst>
          </p:cNvPr>
          <p:cNvSpPr txBox="1">
            <a:spLocks/>
          </p:cNvSpPr>
          <p:nvPr/>
        </p:nvSpPr>
        <p:spPr>
          <a:xfrm>
            <a:off x="4984340" y="6497812"/>
            <a:ext cx="3860800" cy="360188"/>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a:solidFill>
                  <a:prstClr val="black">
                    <a:tint val="75000"/>
                  </a:prstClr>
                </a:solidFill>
              </a:rPr>
              <a:t>www.interra.com.tr</a:t>
            </a:r>
            <a:endParaRPr lang="tr-TR" dirty="0">
              <a:solidFill>
                <a:prstClr val="black">
                  <a:tint val="75000"/>
                </a:prstClr>
              </a:solidFill>
            </a:endParaRPr>
          </a:p>
        </p:txBody>
      </p:sp>
      <p:sp>
        <p:nvSpPr>
          <p:cNvPr id="8" name="Dikdörtgen 7">
            <a:extLst>
              <a:ext uri="{FF2B5EF4-FFF2-40B4-BE49-F238E27FC236}">
                <a16:creationId xmlns:a16="http://schemas.microsoft.com/office/drawing/2014/main" id="{3B301044-5B5E-46AE-AE61-04212B2305E1}"/>
              </a:ext>
            </a:extLst>
          </p:cNvPr>
          <p:cNvSpPr/>
          <p:nvPr/>
        </p:nvSpPr>
        <p:spPr>
          <a:xfrm>
            <a:off x="2204824" y="261152"/>
            <a:ext cx="2736647" cy="369332"/>
          </a:xfrm>
          <a:prstGeom prst="rect">
            <a:avLst/>
          </a:prstGeom>
        </p:spPr>
        <p:txBody>
          <a:bodyPr wrap="none">
            <a:spAutoFit/>
          </a:bodyPr>
          <a:lstStyle/>
          <a:p>
            <a:r>
              <a:rPr lang="tr-TR" i="1" dirty="0">
                <a:solidFill>
                  <a:schemeClr val="bg1"/>
                </a:solidFill>
                <a:latin typeface="Helvetica" panose="020B0604020202020204" pitchFamily="34" charset="0"/>
                <a:cs typeface="Helvetica" panose="020B0604020202020204" pitchFamily="34" charset="0"/>
              </a:rPr>
              <a:t>Developer of uniqueness</a:t>
            </a:r>
          </a:p>
        </p:txBody>
      </p:sp>
      <p:sp>
        <p:nvSpPr>
          <p:cNvPr id="12" name="Rectangle 11">
            <a:extLst>
              <a:ext uri="{FF2B5EF4-FFF2-40B4-BE49-F238E27FC236}">
                <a16:creationId xmlns:a16="http://schemas.microsoft.com/office/drawing/2014/main" id="{0CBD08B3-69A7-4D43-83FC-9D8C8AA26378}"/>
              </a:ext>
            </a:extLst>
          </p:cNvPr>
          <p:cNvSpPr/>
          <p:nvPr/>
        </p:nvSpPr>
        <p:spPr>
          <a:xfrm>
            <a:off x="6600824" y="1696498"/>
            <a:ext cx="5676900" cy="4801314"/>
          </a:xfrm>
          <a:prstGeom prst="rect">
            <a:avLst/>
          </a:prstGeom>
          <a:noFill/>
        </p:spPr>
        <p:txBody>
          <a:bodyPr wrap="square" lIns="91440" tIns="45720" rIns="91440" bIns="45720">
            <a:spAutoFit/>
          </a:bodyPr>
          <a:lstStyle/>
          <a:p>
            <a:pPr marL="285750" indent="-285750">
              <a:buFont typeface="Arial" panose="020B0604020202020204" pitchFamily="34" charset="0"/>
              <a:buChar char="•"/>
            </a:pPr>
            <a:r>
              <a:rPr lang="tr-TR" dirty="0"/>
              <a:t>Using </a:t>
            </a:r>
            <a:r>
              <a:rPr lang="tr-TR" dirty="0" err="1"/>
              <a:t>daylight</a:t>
            </a:r>
            <a:r>
              <a:rPr lang="tr-TR" dirty="0"/>
              <a:t> </a:t>
            </a:r>
            <a:r>
              <a:rPr lang="tr-TR" dirty="0" err="1"/>
              <a:t>without</a:t>
            </a:r>
            <a:r>
              <a:rPr lang="tr-TR" dirty="0"/>
              <a:t> </a:t>
            </a:r>
            <a:r>
              <a:rPr lang="tr-TR" dirty="0" err="1"/>
              <a:t>reflection</a:t>
            </a:r>
            <a:endParaRPr lang="tr-TR" dirty="0"/>
          </a:p>
          <a:p>
            <a:pPr marL="285750" indent="-285750">
              <a:buFont typeface="Arial" panose="020B0604020202020204" pitchFamily="34" charset="0"/>
              <a:buChar char="•"/>
            </a:pPr>
            <a:endParaRPr lang="tr-TR" dirty="0"/>
          </a:p>
          <a:p>
            <a:pPr marL="285750" indent="-285750">
              <a:buFont typeface="Arial" panose="020B0604020202020204" pitchFamily="34" charset="0"/>
              <a:buChar char="•"/>
            </a:pPr>
            <a:r>
              <a:rPr lang="tr-TR" dirty="0" err="1"/>
              <a:t>Constant</a:t>
            </a:r>
            <a:r>
              <a:rPr lang="tr-TR" dirty="0"/>
              <a:t> </a:t>
            </a:r>
            <a:r>
              <a:rPr lang="tr-TR" dirty="0" err="1"/>
              <a:t>brightness</a:t>
            </a:r>
            <a:r>
              <a:rPr lang="tr-TR" dirty="0"/>
              <a:t> </a:t>
            </a:r>
            <a:r>
              <a:rPr lang="tr-TR" dirty="0" err="1"/>
              <a:t>setting</a:t>
            </a:r>
            <a:endParaRPr lang="tr-TR" dirty="0"/>
          </a:p>
          <a:p>
            <a:pPr marL="285750" indent="-285750">
              <a:buFont typeface="Arial" panose="020B0604020202020204" pitchFamily="34" charset="0"/>
              <a:buChar char="•"/>
            </a:pPr>
            <a:endParaRPr lang="tr-TR" dirty="0"/>
          </a:p>
          <a:p>
            <a:pPr marL="285750" indent="-285750">
              <a:buFont typeface="Arial" panose="020B0604020202020204" pitchFamily="34" charset="0"/>
              <a:buChar char="•"/>
            </a:pPr>
            <a:r>
              <a:rPr lang="tr-TR" dirty="0"/>
              <a:t>Presence </a:t>
            </a:r>
            <a:r>
              <a:rPr lang="tr-TR" dirty="0" err="1"/>
              <a:t>Lighting</a:t>
            </a:r>
            <a:endParaRPr lang="tr-TR" dirty="0"/>
          </a:p>
          <a:p>
            <a:pPr marL="285750" indent="-285750">
              <a:buFont typeface="Arial" panose="020B0604020202020204" pitchFamily="34" charset="0"/>
              <a:buChar char="•"/>
            </a:pPr>
            <a:endParaRPr lang="tr-TR" dirty="0"/>
          </a:p>
          <a:p>
            <a:pPr marL="285750" indent="-285750">
              <a:buFont typeface="Arial" panose="020B0604020202020204" pitchFamily="34" charset="0"/>
              <a:buChar char="•"/>
            </a:pPr>
            <a:r>
              <a:rPr lang="en-US" dirty="0"/>
              <a:t>Heating, cooling and ventilation as required</a:t>
            </a:r>
            <a:endParaRPr lang="tr-TR" dirty="0"/>
          </a:p>
          <a:p>
            <a:pPr marL="285750" indent="-285750">
              <a:buFont typeface="Arial" panose="020B0604020202020204" pitchFamily="34" charset="0"/>
              <a:buChar char="•"/>
            </a:pPr>
            <a:endParaRPr lang="tr-TR" dirty="0"/>
          </a:p>
          <a:p>
            <a:pPr marL="285750" indent="-285750">
              <a:buFont typeface="Arial" panose="020B0604020202020204" pitchFamily="34" charset="0"/>
              <a:buChar char="•"/>
            </a:pPr>
            <a:r>
              <a:rPr lang="en-US" dirty="0"/>
              <a:t>Reduction of heating in case of open window</a:t>
            </a:r>
            <a:endParaRPr lang="tr-TR" dirty="0"/>
          </a:p>
          <a:p>
            <a:pPr marL="285750" indent="-285750">
              <a:buFont typeface="Arial" panose="020B0604020202020204" pitchFamily="34" charset="0"/>
              <a:buChar char="•"/>
            </a:pPr>
            <a:endParaRPr lang="tr-TR" dirty="0"/>
          </a:p>
          <a:p>
            <a:pPr marL="285750" indent="-285750">
              <a:buFont typeface="Arial" panose="020B0604020202020204" pitchFamily="34" charset="0"/>
              <a:buChar char="•"/>
            </a:pPr>
            <a:r>
              <a:rPr lang="tr-TR" dirty="0"/>
              <a:t>‘’</a:t>
            </a:r>
            <a:r>
              <a:rPr lang="en-US" dirty="0"/>
              <a:t>Central closing</a:t>
            </a:r>
            <a:r>
              <a:rPr lang="tr-TR" dirty="0"/>
              <a:t>’’</a:t>
            </a:r>
            <a:r>
              <a:rPr lang="en-US" dirty="0"/>
              <a:t> for night heating</a:t>
            </a:r>
            <a:endParaRPr lang="tr-TR" dirty="0"/>
          </a:p>
          <a:p>
            <a:pPr marL="285750" indent="-285750">
              <a:buFont typeface="Arial" panose="020B0604020202020204" pitchFamily="34" charset="0"/>
              <a:buChar char="•"/>
            </a:pPr>
            <a:endParaRPr lang="tr-TR" dirty="0"/>
          </a:p>
          <a:p>
            <a:pPr marL="285750" indent="-285750">
              <a:buFont typeface="Arial" panose="020B0604020202020204" pitchFamily="34" charset="0"/>
              <a:buChar char="•"/>
            </a:pPr>
            <a:r>
              <a:rPr lang="en-US" dirty="0"/>
              <a:t>Effective building management with visualization</a:t>
            </a:r>
            <a:endParaRPr lang="tr-TR" dirty="0"/>
          </a:p>
          <a:p>
            <a:pPr marL="285750" indent="-285750">
              <a:buFont typeface="Arial" panose="020B0604020202020204" pitchFamily="34" charset="0"/>
              <a:buChar char="•"/>
            </a:pPr>
            <a:endParaRPr lang="tr-TR" dirty="0"/>
          </a:p>
          <a:p>
            <a:pPr marL="285750" indent="-285750">
              <a:buFont typeface="Arial" panose="020B0604020202020204" pitchFamily="34" charset="0"/>
              <a:buChar char="•"/>
            </a:pPr>
            <a:r>
              <a:rPr lang="tr-TR" dirty="0" err="1"/>
              <a:t>Maintenance</a:t>
            </a:r>
            <a:r>
              <a:rPr lang="tr-TR" dirty="0"/>
              <a:t> as </a:t>
            </a:r>
            <a:r>
              <a:rPr lang="tr-TR" dirty="0" err="1"/>
              <a:t>required</a:t>
            </a:r>
            <a:endParaRPr lang="tr-TR" dirty="0"/>
          </a:p>
          <a:p>
            <a:pPr marL="285750" indent="-285750">
              <a:buFont typeface="Arial" panose="020B0604020202020204" pitchFamily="34" charset="0"/>
              <a:buChar char="•"/>
            </a:pPr>
            <a:endParaRPr lang="tr-TR" dirty="0"/>
          </a:p>
          <a:p>
            <a:pPr marL="285750" indent="-285750">
              <a:buFont typeface="Arial" panose="020B0604020202020204" pitchFamily="34" charset="0"/>
              <a:buChar char="•"/>
            </a:pPr>
            <a:r>
              <a:rPr lang="en-US" dirty="0"/>
              <a:t>Closing the needless energy consumers / devices</a:t>
            </a:r>
            <a:endParaRPr lang="tr-TR" dirty="0"/>
          </a:p>
        </p:txBody>
      </p:sp>
      <p:sp>
        <p:nvSpPr>
          <p:cNvPr id="13" name="Rectangle 12">
            <a:extLst>
              <a:ext uri="{FF2B5EF4-FFF2-40B4-BE49-F238E27FC236}">
                <a16:creationId xmlns:a16="http://schemas.microsoft.com/office/drawing/2014/main" id="{55F12549-1E4A-4DC0-A77B-0889E4ACB979}"/>
              </a:ext>
            </a:extLst>
          </p:cNvPr>
          <p:cNvSpPr/>
          <p:nvPr/>
        </p:nvSpPr>
        <p:spPr>
          <a:xfrm>
            <a:off x="6806757" y="1158043"/>
            <a:ext cx="4076766" cy="35653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dirty="0">
                <a:ln w="0"/>
                <a:effectLst>
                  <a:outerShdw blurRad="38100" dist="19050" dir="2700000" algn="tl" rotWithShape="0">
                    <a:schemeClr val="dk1">
                      <a:alpha val="40000"/>
                    </a:schemeClr>
                  </a:outerShdw>
                </a:effectLst>
              </a:rPr>
              <a:t>ECONOMY</a:t>
            </a:r>
            <a:endParaRPr lang="tr-TR" b="1" dirty="0"/>
          </a:p>
        </p:txBody>
      </p:sp>
      <p:pic>
        <p:nvPicPr>
          <p:cNvPr id="17" name="Picture 16" descr="A close up of text on a black background&#10;&#10;Description automatically generated">
            <a:extLst>
              <a:ext uri="{FF2B5EF4-FFF2-40B4-BE49-F238E27FC236}">
                <a16:creationId xmlns:a16="http://schemas.microsoft.com/office/drawing/2014/main" id="{AFB10C7D-B232-4A25-9992-72D2B688E7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2407" y="1228830"/>
            <a:ext cx="5368018" cy="5368018"/>
          </a:xfrm>
          <a:prstGeom prst="rect">
            <a:avLst/>
          </a:prstGeom>
        </p:spPr>
      </p:pic>
    </p:spTree>
    <p:extLst>
      <p:ext uri="{BB962C8B-B14F-4D97-AF65-F5344CB8AC3E}">
        <p14:creationId xmlns:p14="http://schemas.microsoft.com/office/powerpoint/2010/main" val="485456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 6"/>
          <p:cNvGrpSpPr/>
          <p:nvPr/>
        </p:nvGrpSpPr>
        <p:grpSpPr>
          <a:xfrm>
            <a:off x="0" y="1"/>
            <a:ext cx="12191999" cy="722816"/>
            <a:chOff x="0" y="1"/>
            <a:chExt cx="12191999" cy="722816"/>
          </a:xfrm>
        </p:grpSpPr>
        <p:sp>
          <p:nvSpPr>
            <p:cNvPr id="6" name="Dikdörtgen 5"/>
            <p:cNvSpPr/>
            <p:nvPr/>
          </p:nvSpPr>
          <p:spPr>
            <a:xfrm>
              <a:off x="0" y="1"/>
              <a:ext cx="12191999" cy="722816"/>
            </a:xfrm>
            <a:prstGeom prst="rect">
              <a:avLst/>
            </a:prstGeom>
            <a:solidFill>
              <a:schemeClr val="tx1">
                <a:lumMod val="65000"/>
                <a:lumOff val="3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latin typeface="Helvetica" panose="020B0604020202020204" pitchFamily="34" charset="0"/>
                <a:cs typeface="Helvetica" panose="020B0604020202020204" pitchFamily="34" charset="0"/>
              </a:endParaRPr>
            </a:p>
          </p:txBody>
        </p:sp>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804" y="196947"/>
              <a:ext cx="2044511" cy="341203"/>
            </a:xfrm>
            <a:prstGeom prst="rect">
              <a:avLst/>
            </a:prstGeom>
          </p:spPr>
        </p:pic>
      </p:grpSp>
      <p:sp>
        <p:nvSpPr>
          <p:cNvPr id="8" name="Dikdörtgen 7"/>
          <p:cNvSpPr/>
          <p:nvPr/>
        </p:nvSpPr>
        <p:spPr>
          <a:xfrm>
            <a:off x="2204824" y="261152"/>
            <a:ext cx="2736647" cy="369332"/>
          </a:xfrm>
          <a:prstGeom prst="rect">
            <a:avLst/>
          </a:prstGeom>
        </p:spPr>
        <p:txBody>
          <a:bodyPr wrap="none">
            <a:spAutoFit/>
          </a:bodyPr>
          <a:lstStyle/>
          <a:p>
            <a:r>
              <a:rPr lang="tr-TR" i="1" dirty="0">
                <a:solidFill>
                  <a:schemeClr val="bg1"/>
                </a:solidFill>
                <a:latin typeface="Helvetica" panose="020B0604020202020204" pitchFamily="34" charset="0"/>
                <a:cs typeface="Helvetica" panose="020B0604020202020204" pitchFamily="34" charset="0"/>
              </a:rPr>
              <a:t>Developer of uniqueness</a:t>
            </a:r>
          </a:p>
        </p:txBody>
      </p:sp>
      <p:sp>
        <p:nvSpPr>
          <p:cNvPr id="2" name="Rectangle 1">
            <a:extLst>
              <a:ext uri="{FF2B5EF4-FFF2-40B4-BE49-F238E27FC236}">
                <a16:creationId xmlns:a16="http://schemas.microsoft.com/office/drawing/2014/main" id="{31F205B1-C831-4E07-8A25-761C40C849FA}"/>
              </a:ext>
            </a:extLst>
          </p:cNvPr>
          <p:cNvSpPr/>
          <p:nvPr/>
        </p:nvSpPr>
        <p:spPr>
          <a:xfrm>
            <a:off x="6878104" y="2047647"/>
            <a:ext cx="4551895" cy="2308324"/>
          </a:xfrm>
          <a:prstGeom prst="rect">
            <a:avLst/>
          </a:prstGeom>
        </p:spPr>
        <p:txBody>
          <a:bodyPr wrap="square">
            <a:spAutoFit/>
          </a:bodyPr>
          <a:lstStyle/>
          <a:p>
            <a:r>
              <a:rPr lang="en-US" dirty="0"/>
              <a:t>Easily control video intercom, lights, heating system, </a:t>
            </a:r>
            <a:r>
              <a:rPr lang="tr-TR" dirty="0" err="1"/>
              <a:t>jalousie</a:t>
            </a:r>
            <a:r>
              <a:rPr lang="en-US" dirty="0"/>
              <a:t> blinds and alarm system with the help of a single control screen</a:t>
            </a:r>
            <a:r>
              <a:rPr lang="tr-TR" dirty="0"/>
              <a:t>.</a:t>
            </a:r>
          </a:p>
          <a:p>
            <a:endParaRPr lang="tr-TR" dirty="0">
              <a:sym typeface="Helvetica"/>
            </a:endParaRPr>
          </a:p>
          <a:p>
            <a:pPr marL="285750" indent="-285750">
              <a:buFont typeface="Wingdings" panose="05000000000000000000" pitchFamily="2" charset="2"/>
              <a:buChar char="Ø"/>
            </a:pPr>
            <a:endParaRPr lang="tr-TR" dirty="0">
              <a:sym typeface="Helvetica"/>
            </a:endParaRPr>
          </a:p>
          <a:p>
            <a:pPr marL="285750" indent="-285750">
              <a:buFont typeface="Wingdings" panose="05000000000000000000" pitchFamily="2" charset="2"/>
              <a:buChar char="Ø"/>
            </a:pPr>
            <a:r>
              <a:rPr lang="en-US" b="1" dirty="0"/>
              <a:t>"10" Touch Panel</a:t>
            </a:r>
            <a:endParaRPr lang="en-US" dirty="0"/>
          </a:p>
          <a:p>
            <a:pPr marL="285750" indent="-285750">
              <a:buFont typeface="Wingdings" panose="05000000000000000000" pitchFamily="2" charset="2"/>
              <a:buChar char="Ø"/>
            </a:pPr>
            <a:r>
              <a:rPr lang="en-US" b="1" dirty="0"/>
              <a:t>"7"   Touch Panel </a:t>
            </a:r>
            <a:endParaRPr lang="en-US" dirty="0"/>
          </a:p>
          <a:p>
            <a:endParaRPr lang="tr-TR" dirty="0">
              <a:sym typeface="Helvetica"/>
            </a:endParaRPr>
          </a:p>
        </p:txBody>
      </p:sp>
      <p:sp>
        <p:nvSpPr>
          <p:cNvPr id="13" name="Rectangle 12">
            <a:extLst>
              <a:ext uri="{FF2B5EF4-FFF2-40B4-BE49-F238E27FC236}">
                <a16:creationId xmlns:a16="http://schemas.microsoft.com/office/drawing/2014/main" id="{86ABD58D-053B-4196-92F5-339D2A32B946}"/>
              </a:ext>
            </a:extLst>
          </p:cNvPr>
          <p:cNvSpPr/>
          <p:nvPr/>
        </p:nvSpPr>
        <p:spPr>
          <a:xfrm>
            <a:off x="6878104" y="1311129"/>
            <a:ext cx="3860800" cy="35653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tr-TR" dirty="0">
                <a:ln w="0"/>
                <a:effectLst>
                  <a:outerShdw blurRad="38100" dist="19050" dir="2700000" algn="tl" rotWithShape="0">
                    <a:schemeClr val="dk1">
                      <a:alpha val="40000"/>
                    </a:schemeClr>
                  </a:outerShdw>
                </a:effectLst>
              </a:rPr>
              <a:t>                INTERRA TOUCH PANEL </a:t>
            </a:r>
          </a:p>
        </p:txBody>
      </p:sp>
      <p:sp>
        <p:nvSpPr>
          <p:cNvPr id="16" name="Alt Bilgi Yer Tutucusu 2">
            <a:extLst>
              <a:ext uri="{FF2B5EF4-FFF2-40B4-BE49-F238E27FC236}">
                <a16:creationId xmlns:a16="http://schemas.microsoft.com/office/drawing/2014/main" id="{E1F896E2-0A1A-4DDC-8B55-38DB876A9BA5}"/>
              </a:ext>
            </a:extLst>
          </p:cNvPr>
          <p:cNvSpPr txBox="1">
            <a:spLocks/>
          </p:cNvSpPr>
          <p:nvPr/>
        </p:nvSpPr>
        <p:spPr>
          <a:xfrm>
            <a:off x="4001247" y="6471274"/>
            <a:ext cx="3860800" cy="36512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a:solidFill>
                  <a:prstClr val="black">
                    <a:tint val="75000"/>
                  </a:prstClr>
                </a:solidFill>
              </a:rPr>
              <a:t>www.interra.com.tr</a:t>
            </a:r>
            <a:endParaRPr lang="tr-TR" dirty="0">
              <a:solidFill>
                <a:prstClr val="black">
                  <a:tint val="75000"/>
                </a:prstClr>
              </a:solidFill>
            </a:endParaRPr>
          </a:p>
        </p:txBody>
      </p:sp>
      <p:pic>
        <p:nvPicPr>
          <p:cNvPr id="5" name="Picture 4">
            <a:extLst>
              <a:ext uri="{FF2B5EF4-FFF2-40B4-BE49-F238E27FC236}">
                <a16:creationId xmlns:a16="http://schemas.microsoft.com/office/drawing/2014/main" id="{504A82B9-C195-4D20-A253-86F307B29C2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6817" t="8879" r="13429" b="5954"/>
          <a:stretch/>
        </p:blipFill>
        <p:spPr>
          <a:xfrm>
            <a:off x="522308" y="1019726"/>
            <a:ext cx="3067916" cy="3715905"/>
          </a:xfrm>
          <a:prstGeom prst="rect">
            <a:avLst/>
          </a:prstGeom>
        </p:spPr>
      </p:pic>
      <p:pic>
        <p:nvPicPr>
          <p:cNvPr id="12" name="Picture 11" descr="A close up of a device&#10;&#10;Description automatically generated">
            <a:extLst>
              <a:ext uri="{FF2B5EF4-FFF2-40B4-BE49-F238E27FC236}">
                <a16:creationId xmlns:a16="http://schemas.microsoft.com/office/drawing/2014/main" id="{20A06942-80D2-47AB-9AF1-2160BBB6E53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1665" t="20830" r="24874" b="19433"/>
          <a:stretch/>
        </p:blipFill>
        <p:spPr>
          <a:xfrm>
            <a:off x="3607521" y="3620574"/>
            <a:ext cx="2488478" cy="2758367"/>
          </a:xfrm>
          <a:prstGeom prst="rect">
            <a:avLst/>
          </a:prstGeom>
        </p:spPr>
      </p:pic>
    </p:spTree>
    <p:extLst>
      <p:ext uri="{BB962C8B-B14F-4D97-AF65-F5344CB8AC3E}">
        <p14:creationId xmlns:p14="http://schemas.microsoft.com/office/powerpoint/2010/main" val="1305223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 6"/>
          <p:cNvGrpSpPr/>
          <p:nvPr/>
        </p:nvGrpSpPr>
        <p:grpSpPr>
          <a:xfrm>
            <a:off x="0" y="1"/>
            <a:ext cx="12191999" cy="722816"/>
            <a:chOff x="0" y="1"/>
            <a:chExt cx="12191999" cy="722816"/>
          </a:xfrm>
        </p:grpSpPr>
        <p:sp>
          <p:nvSpPr>
            <p:cNvPr id="6" name="Dikdörtgen 5"/>
            <p:cNvSpPr/>
            <p:nvPr/>
          </p:nvSpPr>
          <p:spPr>
            <a:xfrm>
              <a:off x="0" y="1"/>
              <a:ext cx="12191999" cy="722816"/>
            </a:xfrm>
            <a:prstGeom prst="rect">
              <a:avLst/>
            </a:prstGeom>
            <a:solidFill>
              <a:schemeClr val="tx1">
                <a:lumMod val="65000"/>
                <a:lumOff val="3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latin typeface="Helvetica" panose="020B0604020202020204" pitchFamily="34" charset="0"/>
                <a:cs typeface="Helvetica" panose="020B0604020202020204" pitchFamily="34" charset="0"/>
              </a:endParaRPr>
            </a:p>
          </p:txBody>
        </p:sp>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804" y="196947"/>
              <a:ext cx="2044511" cy="341203"/>
            </a:xfrm>
            <a:prstGeom prst="rect">
              <a:avLst/>
            </a:prstGeom>
          </p:spPr>
        </p:pic>
      </p:grpSp>
      <p:sp>
        <p:nvSpPr>
          <p:cNvPr id="8" name="Dikdörtgen 7"/>
          <p:cNvSpPr/>
          <p:nvPr/>
        </p:nvSpPr>
        <p:spPr>
          <a:xfrm>
            <a:off x="2204824" y="261152"/>
            <a:ext cx="2736647" cy="369332"/>
          </a:xfrm>
          <a:prstGeom prst="rect">
            <a:avLst/>
          </a:prstGeom>
        </p:spPr>
        <p:txBody>
          <a:bodyPr wrap="none">
            <a:spAutoFit/>
          </a:bodyPr>
          <a:lstStyle/>
          <a:p>
            <a:r>
              <a:rPr lang="tr-TR" i="1" dirty="0">
                <a:solidFill>
                  <a:schemeClr val="bg1"/>
                </a:solidFill>
                <a:latin typeface="Helvetica" panose="020B0604020202020204" pitchFamily="34" charset="0"/>
                <a:cs typeface="Helvetica" panose="020B0604020202020204" pitchFamily="34" charset="0"/>
              </a:rPr>
              <a:t>Developer of uniqueness</a:t>
            </a:r>
          </a:p>
        </p:txBody>
      </p:sp>
      <p:sp>
        <p:nvSpPr>
          <p:cNvPr id="3" name="Alt Bilgi Yer Tutucusu 2">
            <a:extLst>
              <a:ext uri="{FF2B5EF4-FFF2-40B4-BE49-F238E27FC236}">
                <a16:creationId xmlns:a16="http://schemas.microsoft.com/office/drawing/2014/main" id="{099517B1-7FD1-4B5A-8260-1C9393CE34D6}"/>
              </a:ext>
            </a:extLst>
          </p:cNvPr>
          <p:cNvSpPr>
            <a:spLocks noGrp="1"/>
          </p:cNvSpPr>
          <p:nvPr>
            <p:ph type="ftr" sz="quarter" idx="11"/>
          </p:nvPr>
        </p:nvSpPr>
        <p:spPr/>
        <p:txBody>
          <a:bodyPr/>
          <a:lstStyle/>
          <a:p>
            <a:r>
              <a:rPr lang="tr-TR">
                <a:solidFill>
                  <a:prstClr val="black">
                    <a:tint val="75000"/>
                  </a:prstClr>
                </a:solidFill>
              </a:rPr>
              <a:t>www.interra.com.tr</a:t>
            </a:r>
          </a:p>
        </p:txBody>
      </p:sp>
      <p:pic>
        <p:nvPicPr>
          <p:cNvPr id="5" name="Picture 4">
            <a:extLst>
              <a:ext uri="{FF2B5EF4-FFF2-40B4-BE49-F238E27FC236}">
                <a16:creationId xmlns:a16="http://schemas.microsoft.com/office/drawing/2014/main" id="{843B5A45-FFF8-49EC-B09B-94CA0AEEB7A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68990" y="2780156"/>
            <a:ext cx="2630928" cy="2609890"/>
          </a:xfrm>
          <a:prstGeom prst="rect">
            <a:avLst/>
          </a:prstGeom>
        </p:spPr>
      </p:pic>
      <p:sp>
        <p:nvSpPr>
          <p:cNvPr id="11" name="Rectangle: Rounded Corners 10">
            <a:extLst>
              <a:ext uri="{FF2B5EF4-FFF2-40B4-BE49-F238E27FC236}">
                <a16:creationId xmlns:a16="http://schemas.microsoft.com/office/drawing/2014/main" id="{C0A9B5C6-AE63-45E2-881C-9D5B2E9275BB}"/>
              </a:ext>
            </a:extLst>
          </p:cNvPr>
          <p:cNvSpPr/>
          <p:nvPr/>
        </p:nvSpPr>
        <p:spPr>
          <a:xfrm>
            <a:off x="4845787" y="1163968"/>
            <a:ext cx="3075982" cy="17543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chemeClr val="tx1"/>
                </a:solidFill>
              </a:rPr>
              <a:t>Timing management; Daily, weekly, monthly or special schedule programs and automatic controls are provided.</a:t>
            </a:r>
            <a:endParaRPr lang="tr-TR" dirty="0">
              <a:solidFill>
                <a:schemeClr val="tx1"/>
              </a:solidFill>
            </a:endParaRPr>
          </a:p>
        </p:txBody>
      </p:sp>
      <p:sp>
        <p:nvSpPr>
          <p:cNvPr id="17" name="Rectangle: Rounded Corners 16">
            <a:extLst>
              <a:ext uri="{FF2B5EF4-FFF2-40B4-BE49-F238E27FC236}">
                <a16:creationId xmlns:a16="http://schemas.microsoft.com/office/drawing/2014/main" id="{D812C8AB-4297-4A17-A06B-54296F1AE3D7}"/>
              </a:ext>
            </a:extLst>
          </p:cNvPr>
          <p:cNvSpPr/>
          <p:nvPr/>
        </p:nvSpPr>
        <p:spPr>
          <a:xfrm>
            <a:off x="5145723" y="3497226"/>
            <a:ext cx="2803282" cy="280750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chemeClr val="tx1"/>
                </a:solidFill>
              </a:rPr>
              <a:t>Unused systems are no longer a reason for unnecessary energy consumption. With Interra air conditioning solutions you can determine the effective running time of the heating-cooling functions.</a:t>
            </a:r>
            <a:endParaRPr lang="tr-TR" dirty="0">
              <a:solidFill>
                <a:schemeClr val="tx1"/>
              </a:solidFill>
            </a:endParaRPr>
          </a:p>
        </p:txBody>
      </p:sp>
      <p:sp>
        <p:nvSpPr>
          <p:cNvPr id="20" name="Rectangle: Rounded Corners 19">
            <a:extLst>
              <a:ext uri="{FF2B5EF4-FFF2-40B4-BE49-F238E27FC236}">
                <a16:creationId xmlns:a16="http://schemas.microsoft.com/office/drawing/2014/main" id="{82953618-B1A2-4D17-BB50-B47550D0C04F}"/>
              </a:ext>
            </a:extLst>
          </p:cNvPr>
          <p:cNvSpPr/>
          <p:nvPr/>
        </p:nvSpPr>
        <p:spPr>
          <a:xfrm>
            <a:off x="336244" y="1163968"/>
            <a:ext cx="3075982" cy="17543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chemeClr val="tx1"/>
                </a:solidFill>
              </a:rPr>
              <a:t>You can inspire your living spaces by controlling curtains and blinds through the touch panel.</a:t>
            </a:r>
            <a:endParaRPr lang="tr-TR" dirty="0">
              <a:solidFill>
                <a:schemeClr val="tx1"/>
              </a:solidFill>
            </a:endParaRPr>
          </a:p>
        </p:txBody>
      </p:sp>
      <p:sp>
        <p:nvSpPr>
          <p:cNvPr id="2" name="Rectangle 1">
            <a:extLst>
              <a:ext uri="{FF2B5EF4-FFF2-40B4-BE49-F238E27FC236}">
                <a16:creationId xmlns:a16="http://schemas.microsoft.com/office/drawing/2014/main" id="{C6B4D59E-ACD2-4C6E-8F77-62DD64865578}"/>
              </a:ext>
            </a:extLst>
          </p:cNvPr>
          <p:cNvSpPr/>
          <p:nvPr/>
        </p:nvSpPr>
        <p:spPr>
          <a:xfrm>
            <a:off x="8990020" y="2041131"/>
            <a:ext cx="2257243" cy="2542363"/>
          </a:xfrm>
          <a:prstGeom prst="rect">
            <a:avLst/>
          </a:prstGeom>
        </p:spPr>
        <p:txBody>
          <a:bodyPr wrap="square">
            <a:spAutoFit/>
          </a:bodyPr>
          <a:lstStyle/>
          <a:p>
            <a:pPr marL="285750" indent="-285750">
              <a:lnSpc>
                <a:spcPct val="150000"/>
              </a:lnSpc>
              <a:buFont typeface="Arial" panose="020B0604020202020204" pitchFamily="34" charset="0"/>
              <a:buChar char="•"/>
            </a:pPr>
            <a:r>
              <a:rPr lang="tr-TR" dirty="0" err="1">
                <a:sym typeface="Helvetica"/>
              </a:rPr>
              <a:t>Lighting</a:t>
            </a:r>
            <a:endParaRPr lang="tr-TR" dirty="0">
              <a:sym typeface="Helvetica"/>
            </a:endParaRPr>
          </a:p>
          <a:p>
            <a:pPr marL="285750" indent="-285750">
              <a:lnSpc>
                <a:spcPct val="150000"/>
              </a:lnSpc>
              <a:buFont typeface="Arial" panose="020B0604020202020204" pitchFamily="34" charset="0"/>
              <a:buChar char="•"/>
            </a:pPr>
            <a:r>
              <a:rPr lang="tr-TR" dirty="0" err="1">
                <a:sym typeface="Helvetica"/>
              </a:rPr>
              <a:t>Shutter</a:t>
            </a:r>
            <a:r>
              <a:rPr lang="tr-TR" dirty="0">
                <a:sym typeface="Helvetica"/>
              </a:rPr>
              <a:t> / </a:t>
            </a:r>
            <a:r>
              <a:rPr lang="tr-TR" dirty="0" err="1">
                <a:sym typeface="Helvetica"/>
              </a:rPr>
              <a:t>Blind</a:t>
            </a:r>
            <a:endParaRPr lang="tr-TR" dirty="0">
              <a:sym typeface="Helvetica"/>
            </a:endParaRPr>
          </a:p>
          <a:p>
            <a:pPr marL="285750" indent="-285750">
              <a:lnSpc>
                <a:spcPct val="150000"/>
              </a:lnSpc>
              <a:buFont typeface="Arial" panose="020B0604020202020204" pitchFamily="34" charset="0"/>
              <a:buChar char="•"/>
            </a:pPr>
            <a:r>
              <a:rPr lang="tr-TR" dirty="0">
                <a:sym typeface="Helvetica"/>
              </a:rPr>
              <a:t>HVAC</a:t>
            </a:r>
          </a:p>
          <a:p>
            <a:pPr marL="285750" indent="-285750">
              <a:lnSpc>
                <a:spcPct val="150000"/>
              </a:lnSpc>
              <a:buFont typeface="Arial" panose="020B0604020202020204" pitchFamily="34" charset="0"/>
              <a:buChar char="•"/>
            </a:pPr>
            <a:r>
              <a:rPr lang="tr-TR" dirty="0" err="1">
                <a:sym typeface="Helvetica"/>
              </a:rPr>
              <a:t>Camera</a:t>
            </a:r>
            <a:endParaRPr lang="tr-TR" dirty="0">
              <a:sym typeface="Helvetica"/>
            </a:endParaRPr>
          </a:p>
          <a:p>
            <a:pPr marL="285750" indent="-285750">
              <a:lnSpc>
                <a:spcPct val="150000"/>
              </a:lnSpc>
              <a:buFont typeface="Arial" panose="020B0604020202020204" pitchFamily="34" charset="0"/>
              <a:buChar char="•"/>
            </a:pPr>
            <a:r>
              <a:rPr lang="tr-TR" dirty="0" err="1">
                <a:sym typeface="Helvetica"/>
              </a:rPr>
              <a:t>Timer</a:t>
            </a:r>
            <a:endParaRPr lang="tr-TR" dirty="0">
              <a:sym typeface="Helvetica"/>
            </a:endParaRPr>
          </a:p>
          <a:p>
            <a:pPr marL="285750" indent="-285750">
              <a:lnSpc>
                <a:spcPct val="150000"/>
              </a:lnSpc>
              <a:buFont typeface="Arial" panose="020B0604020202020204" pitchFamily="34" charset="0"/>
              <a:buChar char="•"/>
            </a:pPr>
            <a:r>
              <a:rPr lang="tr-TR" dirty="0">
                <a:sym typeface="Helvetica"/>
              </a:rPr>
              <a:t>Security</a:t>
            </a:r>
          </a:p>
        </p:txBody>
      </p:sp>
      <p:sp>
        <p:nvSpPr>
          <p:cNvPr id="15" name="Rectangle: Rounded Corners 14">
            <a:extLst>
              <a:ext uri="{FF2B5EF4-FFF2-40B4-BE49-F238E27FC236}">
                <a16:creationId xmlns:a16="http://schemas.microsoft.com/office/drawing/2014/main" id="{7096DE49-B097-4D2C-98B6-88D3EB72B722}"/>
              </a:ext>
            </a:extLst>
          </p:cNvPr>
          <p:cNvSpPr/>
          <p:nvPr/>
        </p:nvSpPr>
        <p:spPr>
          <a:xfrm>
            <a:off x="172804" y="4085101"/>
            <a:ext cx="2803282" cy="26098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chemeClr val="tx1"/>
                </a:solidFill>
              </a:rPr>
              <a:t>Security systems can be controlled via mobile and dashboard applications and can be viewed with existing cameras.</a:t>
            </a:r>
            <a:endParaRPr lang="tr-TR" dirty="0">
              <a:solidFill>
                <a:schemeClr val="tx1"/>
              </a:solidFill>
            </a:endParaRPr>
          </a:p>
          <a:p>
            <a:pPr marL="285750" indent="-285750">
              <a:buFont typeface="Arial" panose="020B0604020202020204" pitchFamily="34" charset="0"/>
              <a:buChar char="•"/>
            </a:pPr>
            <a:r>
              <a:rPr lang="en-US" dirty="0">
                <a:solidFill>
                  <a:schemeClr val="tx1"/>
                </a:solidFill>
              </a:rPr>
              <a:t>In case of danger, message is provided.</a:t>
            </a:r>
            <a:endParaRPr lang="tr-TR" dirty="0">
              <a:solidFill>
                <a:schemeClr val="tx1"/>
              </a:solidFill>
            </a:endParaRPr>
          </a:p>
        </p:txBody>
      </p:sp>
      <p:sp>
        <p:nvSpPr>
          <p:cNvPr id="16" name="Rectangle 15">
            <a:extLst>
              <a:ext uri="{FF2B5EF4-FFF2-40B4-BE49-F238E27FC236}">
                <a16:creationId xmlns:a16="http://schemas.microsoft.com/office/drawing/2014/main" id="{472478AB-8B57-4587-8D1A-159C51A5927D}"/>
              </a:ext>
            </a:extLst>
          </p:cNvPr>
          <p:cNvSpPr/>
          <p:nvPr/>
        </p:nvSpPr>
        <p:spPr>
          <a:xfrm>
            <a:off x="8169417" y="1394953"/>
            <a:ext cx="3860800" cy="35653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tr-TR" dirty="0">
                <a:ln w="0"/>
                <a:effectLst>
                  <a:outerShdw blurRad="38100" dist="19050" dir="2700000" algn="tl" rotWithShape="0">
                    <a:schemeClr val="dk1">
                      <a:alpha val="40000"/>
                    </a:schemeClr>
                  </a:outerShdw>
                </a:effectLst>
              </a:rPr>
              <a:t>                INTERRA TOUCH PANEL </a:t>
            </a:r>
          </a:p>
        </p:txBody>
      </p:sp>
    </p:spTree>
    <p:extLst>
      <p:ext uri="{BB962C8B-B14F-4D97-AF65-F5344CB8AC3E}">
        <p14:creationId xmlns:p14="http://schemas.microsoft.com/office/powerpoint/2010/main" val="2447790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animBg="1"/>
      <p:bldP spid="20" grpId="0" animBg="1"/>
      <p:bldP spid="2" grpId="0"/>
      <p:bldP spid="15" grpId="0" animBg="1"/>
      <p:bldP spid="1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 6"/>
          <p:cNvGrpSpPr/>
          <p:nvPr/>
        </p:nvGrpSpPr>
        <p:grpSpPr>
          <a:xfrm>
            <a:off x="0" y="1"/>
            <a:ext cx="12191999" cy="722816"/>
            <a:chOff x="0" y="1"/>
            <a:chExt cx="12191999" cy="722816"/>
          </a:xfrm>
        </p:grpSpPr>
        <p:sp>
          <p:nvSpPr>
            <p:cNvPr id="6" name="Dikdörtgen 5"/>
            <p:cNvSpPr/>
            <p:nvPr/>
          </p:nvSpPr>
          <p:spPr>
            <a:xfrm>
              <a:off x="0" y="1"/>
              <a:ext cx="12191999" cy="722816"/>
            </a:xfrm>
            <a:prstGeom prst="rect">
              <a:avLst/>
            </a:prstGeom>
            <a:solidFill>
              <a:schemeClr val="tx1">
                <a:lumMod val="65000"/>
                <a:lumOff val="3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latin typeface="Helvetica" panose="020B0604020202020204" pitchFamily="34" charset="0"/>
                <a:cs typeface="Helvetica" panose="020B0604020202020204" pitchFamily="34" charset="0"/>
              </a:endParaRPr>
            </a:p>
          </p:txBody>
        </p:sp>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804" y="196947"/>
              <a:ext cx="2044511" cy="341203"/>
            </a:xfrm>
            <a:prstGeom prst="rect">
              <a:avLst/>
            </a:prstGeom>
          </p:spPr>
        </p:pic>
      </p:grpSp>
      <p:sp>
        <p:nvSpPr>
          <p:cNvPr id="8" name="Dikdörtgen 7"/>
          <p:cNvSpPr/>
          <p:nvPr/>
        </p:nvSpPr>
        <p:spPr>
          <a:xfrm>
            <a:off x="2204824" y="261152"/>
            <a:ext cx="2736647" cy="369332"/>
          </a:xfrm>
          <a:prstGeom prst="rect">
            <a:avLst/>
          </a:prstGeom>
        </p:spPr>
        <p:txBody>
          <a:bodyPr wrap="none">
            <a:spAutoFit/>
          </a:bodyPr>
          <a:lstStyle/>
          <a:p>
            <a:r>
              <a:rPr lang="tr-TR" i="1" dirty="0">
                <a:solidFill>
                  <a:schemeClr val="bg1"/>
                </a:solidFill>
                <a:latin typeface="Helvetica" panose="020B0604020202020204" pitchFamily="34" charset="0"/>
                <a:cs typeface="Helvetica" panose="020B0604020202020204" pitchFamily="34" charset="0"/>
              </a:rPr>
              <a:t>Developer of uniqueness</a:t>
            </a:r>
          </a:p>
        </p:txBody>
      </p:sp>
      <p:sp>
        <p:nvSpPr>
          <p:cNvPr id="2" name="Rectangle 1">
            <a:extLst>
              <a:ext uri="{FF2B5EF4-FFF2-40B4-BE49-F238E27FC236}">
                <a16:creationId xmlns:a16="http://schemas.microsoft.com/office/drawing/2014/main" id="{31F205B1-C831-4E07-8A25-761C40C849FA}"/>
              </a:ext>
            </a:extLst>
          </p:cNvPr>
          <p:cNvSpPr/>
          <p:nvPr/>
        </p:nvSpPr>
        <p:spPr>
          <a:xfrm>
            <a:off x="6797422" y="1759541"/>
            <a:ext cx="4551895" cy="4204356"/>
          </a:xfrm>
          <a:prstGeom prst="rect">
            <a:avLst/>
          </a:prstGeom>
        </p:spPr>
        <p:txBody>
          <a:bodyPr wrap="square">
            <a:spAutoFit/>
          </a:bodyPr>
          <a:lstStyle/>
          <a:p>
            <a:pPr marL="285750" indent="-285750">
              <a:lnSpc>
                <a:spcPct val="150000"/>
              </a:lnSpc>
              <a:buFont typeface="Arial" panose="020B0604020202020204" pitchFamily="34" charset="0"/>
              <a:buChar char="•"/>
            </a:pPr>
            <a:r>
              <a:rPr lang="en-US" dirty="0">
                <a:sym typeface="Helvetica"/>
              </a:rPr>
              <a:t>Integrated temperature</a:t>
            </a:r>
            <a:r>
              <a:rPr lang="tr-TR" dirty="0">
                <a:sym typeface="Helvetica"/>
              </a:rPr>
              <a:t> </a:t>
            </a:r>
            <a:r>
              <a:rPr lang="tr-TR" dirty="0" err="1">
                <a:sym typeface="Helvetica"/>
              </a:rPr>
              <a:t>and</a:t>
            </a:r>
            <a:r>
              <a:rPr lang="en-US" dirty="0">
                <a:sym typeface="Helvetica"/>
              </a:rPr>
              <a:t> humidity sensors automatically control the fields.</a:t>
            </a:r>
            <a:r>
              <a:rPr lang="tr-TR" dirty="0">
                <a:sym typeface="Helvetica"/>
              </a:rPr>
              <a:t>Enerjisini KNX BUS hattından alan cihaz çok az enerji tüketiyor.</a:t>
            </a:r>
          </a:p>
          <a:p>
            <a:pPr marL="285750" indent="-285750">
              <a:lnSpc>
                <a:spcPct val="150000"/>
              </a:lnSpc>
              <a:buFont typeface="Arial" panose="020B0604020202020204" pitchFamily="34" charset="0"/>
              <a:buChar char="•"/>
            </a:pPr>
            <a:endParaRPr lang="tr-TR" dirty="0">
              <a:sym typeface="Helvetica"/>
            </a:endParaRPr>
          </a:p>
          <a:p>
            <a:pPr marL="285750" indent="-285750">
              <a:lnSpc>
                <a:spcPct val="150000"/>
              </a:lnSpc>
              <a:buFont typeface="Wingdings" panose="05000000000000000000" pitchFamily="2" charset="2"/>
              <a:buChar char="Ø"/>
            </a:pPr>
            <a:r>
              <a:rPr lang="tr-TR" dirty="0" err="1">
                <a:sym typeface="Helvetica"/>
              </a:rPr>
              <a:t>Room</a:t>
            </a:r>
            <a:r>
              <a:rPr lang="tr-TR" dirty="0">
                <a:sym typeface="Helvetica"/>
              </a:rPr>
              <a:t> Controller</a:t>
            </a:r>
          </a:p>
          <a:p>
            <a:pPr marL="285750" indent="-285750">
              <a:lnSpc>
                <a:spcPct val="150000"/>
              </a:lnSpc>
              <a:buFont typeface="Wingdings" panose="05000000000000000000" pitchFamily="2" charset="2"/>
              <a:buChar char="Ø"/>
            </a:pPr>
            <a:r>
              <a:rPr lang="tr-TR" dirty="0" err="1">
                <a:sym typeface="Helvetica"/>
              </a:rPr>
              <a:t>Lighting</a:t>
            </a:r>
            <a:endParaRPr lang="tr-TR" dirty="0">
              <a:sym typeface="Helvetica"/>
            </a:endParaRPr>
          </a:p>
          <a:p>
            <a:pPr marL="285750" indent="-285750">
              <a:lnSpc>
                <a:spcPct val="150000"/>
              </a:lnSpc>
              <a:buFont typeface="Wingdings" panose="05000000000000000000" pitchFamily="2" charset="2"/>
              <a:buChar char="Ø"/>
            </a:pPr>
            <a:r>
              <a:rPr lang="tr-TR" dirty="0" err="1">
                <a:sym typeface="Helvetica"/>
              </a:rPr>
              <a:t>Shutter</a:t>
            </a:r>
            <a:r>
              <a:rPr lang="tr-TR" dirty="0">
                <a:sym typeface="Helvetica"/>
              </a:rPr>
              <a:t>/</a:t>
            </a:r>
            <a:r>
              <a:rPr lang="tr-TR" dirty="0" err="1">
                <a:sym typeface="Helvetica"/>
              </a:rPr>
              <a:t>Blind</a:t>
            </a:r>
            <a:endParaRPr lang="tr-TR" dirty="0">
              <a:sym typeface="Helvetica"/>
            </a:endParaRPr>
          </a:p>
          <a:p>
            <a:pPr marL="285750" indent="-285750">
              <a:lnSpc>
                <a:spcPct val="150000"/>
              </a:lnSpc>
              <a:buFont typeface="Wingdings" panose="05000000000000000000" pitchFamily="2" charset="2"/>
              <a:buChar char="Ø"/>
            </a:pPr>
            <a:r>
              <a:rPr lang="tr-TR" dirty="0">
                <a:sym typeface="Helvetica"/>
              </a:rPr>
              <a:t>HVAC</a:t>
            </a:r>
          </a:p>
          <a:p>
            <a:pPr marL="285750" indent="-285750">
              <a:lnSpc>
                <a:spcPct val="150000"/>
              </a:lnSpc>
              <a:buFont typeface="Wingdings" panose="05000000000000000000" pitchFamily="2" charset="2"/>
              <a:buChar char="Ø"/>
            </a:pPr>
            <a:r>
              <a:rPr lang="tr-TR" dirty="0" err="1">
                <a:sym typeface="Helvetica"/>
              </a:rPr>
              <a:t>Thermostat</a:t>
            </a:r>
            <a:endParaRPr lang="tr-TR" dirty="0">
              <a:sym typeface="Helvetica"/>
            </a:endParaRPr>
          </a:p>
        </p:txBody>
      </p:sp>
      <p:sp>
        <p:nvSpPr>
          <p:cNvPr id="13" name="Rectangle 12">
            <a:extLst>
              <a:ext uri="{FF2B5EF4-FFF2-40B4-BE49-F238E27FC236}">
                <a16:creationId xmlns:a16="http://schemas.microsoft.com/office/drawing/2014/main" id="{86ABD58D-053B-4196-92F5-339D2A32B946}"/>
              </a:ext>
            </a:extLst>
          </p:cNvPr>
          <p:cNvSpPr/>
          <p:nvPr/>
        </p:nvSpPr>
        <p:spPr>
          <a:xfrm>
            <a:off x="6878104" y="1311129"/>
            <a:ext cx="3860800" cy="35653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tr-TR" dirty="0">
                <a:ln w="0"/>
                <a:effectLst>
                  <a:outerShdw blurRad="38100" dist="19050" dir="2700000" algn="tl" rotWithShape="0">
                    <a:schemeClr val="dk1">
                      <a:alpha val="40000"/>
                    </a:schemeClr>
                  </a:outerShdw>
                </a:effectLst>
              </a:rPr>
              <a:t>                    INTERRA ISWITCH </a:t>
            </a:r>
          </a:p>
        </p:txBody>
      </p:sp>
      <p:sp>
        <p:nvSpPr>
          <p:cNvPr id="16" name="Alt Bilgi Yer Tutucusu 2">
            <a:extLst>
              <a:ext uri="{FF2B5EF4-FFF2-40B4-BE49-F238E27FC236}">
                <a16:creationId xmlns:a16="http://schemas.microsoft.com/office/drawing/2014/main" id="{E1F896E2-0A1A-4DDC-8B55-38DB876A9BA5}"/>
              </a:ext>
            </a:extLst>
          </p:cNvPr>
          <p:cNvSpPr txBox="1">
            <a:spLocks/>
          </p:cNvSpPr>
          <p:nvPr/>
        </p:nvSpPr>
        <p:spPr>
          <a:xfrm>
            <a:off x="4001247" y="6471274"/>
            <a:ext cx="3860800" cy="36512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a:solidFill>
                  <a:prstClr val="black">
                    <a:tint val="75000"/>
                  </a:prstClr>
                </a:solidFill>
              </a:rPr>
              <a:t>www.interra.com.tr</a:t>
            </a:r>
            <a:endParaRPr lang="tr-TR" dirty="0">
              <a:solidFill>
                <a:prstClr val="black">
                  <a:tint val="75000"/>
                </a:prstClr>
              </a:solidFill>
            </a:endParaRPr>
          </a:p>
        </p:txBody>
      </p:sp>
      <p:pic>
        <p:nvPicPr>
          <p:cNvPr id="5" name="Picture 4" descr="A picture containing crossword puzzle, text&#10;&#10;Description automatically generated">
            <a:extLst>
              <a:ext uri="{FF2B5EF4-FFF2-40B4-BE49-F238E27FC236}">
                <a16:creationId xmlns:a16="http://schemas.microsoft.com/office/drawing/2014/main" id="{5FC849C1-4DA4-41E0-B69B-E8440D8757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2097" y="1759541"/>
            <a:ext cx="6097445" cy="4149116"/>
          </a:xfrm>
          <a:prstGeom prst="rect">
            <a:avLst/>
          </a:prstGeom>
        </p:spPr>
      </p:pic>
    </p:spTree>
    <p:extLst>
      <p:ext uri="{BB962C8B-B14F-4D97-AF65-F5344CB8AC3E}">
        <p14:creationId xmlns:p14="http://schemas.microsoft.com/office/powerpoint/2010/main" val="2932577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 6"/>
          <p:cNvGrpSpPr/>
          <p:nvPr/>
        </p:nvGrpSpPr>
        <p:grpSpPr>
          <a:xfrm>
            <a:off x="0" y="1"/>
            <a:ext cx="12191999" cy="722816"/>
            <a:chOff x="0" y="1"/>
            <a:chExt cx="12191999" cy="722816"/>
          </a:xfrm>
        </p:grpSpPr>
        <p:sp>
          <p:nvSpPr>
            <p:cNvPr id="6" name="Dikdörtgen 5"/>
            <p:cNvSpPr/>
            <p:nvPr/>
          </p:nvSpPr>
          <p:spPr>
            <a:xfrm>
              <a:off x="0" y="1"/>
              <a:ext cx="12191999" cy="722816"/>
            </a:xfrm>
            <a:prstGeom prst="rect">
              <a:avLst/>
            </a:prstGeom>
            <a:solidFill>
              <a:schemeClr val="tx1">
                <a:lumMod val="65000"/>
                <a:lumOff val="3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latin typeface="Helvetica" panose="020B0604020202020204" pitchFamily="34" charset="0"/>
                <a:cs typeface="Helvetica" panose="020B0604020202020204" pitchFamily="34" charset="0"/>
              </a:endParaRPr>
            </a:p>
          </p:txBody>
        </p:sp>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804" y="196947"/>
              <a:ext cx="2044511" cy="341203"/>
            </a:xfrm>
            <a:prstGeom prst="rect">
              <a:avLst/>
            </a:prstGeom>
          </p:spPr>
        </p:pic>
      </p:grpSp>
      <p:sp>
        <p:nvSpPr>
          <p:cNvPr id="8" name="Dikdörtgen 7"/>
          <p:cNvSpPr/>
          <p:nvPr/>
        </p:nvSpPr>
        <p:spPr>
          <a:xfrm>
            <a:off x="2204824" y="261152"/>
            <a:ext cx="2736647" cy="369332"/>
          </a:xfrm>
          <a:prstGeom prst="rect">
            <a:avLst/>
          </a:prstGeom>
        </p:spPr>
        <p:txBody>
          <a:bodyPr wrap="none">
            <a:spAutoFit/>
          </a:bodyPr>
          <a:lstStyle/>
          <a:p>
            <a:r>
              <a:rPr lang="tr-TR" i="1" dirty="0">
                <a:solidFill>
                  <a:schemeClr val="bg1"/>
                </a:solidFill>
                <a:latin typeface="Helvetica" panose="020B0604020202020204" pitchFamily="34" charset="0"/>
                <a:cs typeface="Helvetica" panose="020B0604020202020204" pitchFamily="34" charset="0"/>
              </a:rPr>
              <a:t>Developer of uniqueness</a:t>
            </a:r>
          </a:p>
        </p:txBody>
      </p:sp>
      <p:sp>
        <p:nvSpPr>
          <p:cNvPr id="2" name="Rectangle 1">
            <a:extLst>
              <a:ext uri="{FF2B5EF4-FFF2-40B4-BE49-F238E27FC236}">
                <a16:creationId xmlns:a16="http://schemas.microsoft.com/office/drawing/2014/main" id="{31F205B1-C831-4E07-8A25-761C40C849FA}"/>
              </a:ext>
            </a:extLst>
          </p:cNvPr>
          <p:cNvSpPr/>
          <p:nvPr/>
        </p:nvSpPr>
        <p:spPr>
          <a:xfrm>
            <a:off x="6797422" y="1759541"/>
            <a:ext cx="4551895" cy="3650358"/>
          </a:xfrm>
          <a:prstGeom prst="rect">
            <a:avLst/>
          </a:prstGeom>
        </p:spPr>
        <p:txBody>
          <a:bodyPr wrap="square">
            <a:spAutoFit/>
          </a:bodyPr>
          <a:lstStyle/>
          <a:p>
            <a:r>
              <a:rPr lang="tr-TR" dirty="0"/>
              <a:t>Control </a:t>
            </a:r>
            <a:r>
              <a:rPr lang="tr-TR" dirty="0" err="1"/>
              <a:t>all</a:t>
            </a:r>
            <a:r>
              <a:rPr lang="tr-TR" dirty="0"/>
              <a:t> </a:t>
            </a:r>
            <a:r>
              <a:rPr lang="tr-TR" dirty="0" err="1"/>
              <a:t>system</a:t>
            </a:r>
            <a:r>
              <a:rPr lang="tr-TR" dirty="0"/>
              <a:t> </a:t>
            </a:r>
            <a:r>
              <a:rPr lang="tr-TR" dirty="0" err="1"/>
              <a:t>with</a:t>
            </a:r>
            <a:r>
              <a:rPr lang="tr-TR" dirty="0"/>
              <a:t> 1 </a:t>
            </a:r>
            <a:r>
              <a:rPr lang="tr-TR" dirty="0" err="1"/>
              <a:t>combo</a:t>
            </a:r>
            <a:r>
              <a:rPr lang="tr-TR" dirty="0"/>
              <a:t> </a:t>
            </a:r>
            <a:r>
              <a:rPr lang="tr-TR" dirty="0" err="1"/>
              <a:t>device</a:t>
            </a:r>
            <a:r>
              <a:rPr lang="tr-TR" dirty="0"/>
              <a:t>;</a:t>
            </a:r>
          </a:p>
          <a:p>
            <a:pPr marL="285750" indent="-285750">
              <a:buFont typeface="Wingdings" panose="05000000000000000000" pitchFamily="2" charset="2"/>
              <a:buChar char="Ø"/>
            </a:pPr>
            <a:endParaRPr lang="tr-TR" dirty="0"/>
          </a:p>
          <a:p>
            <a:pPr marL="285750" indent="-285750">
              <a:buFont typeface="Wingdings" panose="05000000000000000000" pitchFamily="2" charset="2"/>
              <a:buChar char="Ø"/>
            </a:pPr>
            <a:r>
              <a:rPr lang="tr-TR" dirty="0" err="1"/>
              <a:t>Lighting</a:t>
            </a:r>
            <a:endParaRPr lang="tr-TR" dirty="0"/>
          </a:p>
          <a:p>
            <a:pPr marL="285750" indent="-285750">
              <a:buFont typeface="Wingdings" panose="05000000000000000000" pitchFamily="2" charset="2"/>
              <a:buChar char="Ø"/>
            </a:pPr>
            <a:endParaRPr lang="tr-TR" dirty="0"/>
          </a:p>
          <a:p>
            <a:pPr marL="285750" indent="-285750">
              <a:buFont typeface="Wingdings" panose="05000000000000000000" pitchFamily="2" charset="2"/>
              <a:buChar char="Ø"/>
            </a:pPr>
            <a:r>
              <a:rPr lang="tr-TR" dirty="0" err="1"/>
              <a:t>Shutter</a:t>
            </a:r>
            <a:r>
              <a:rPr lang="tr-TR" dirty="0"/>
              <a:t> – </a:t>
            </a:r>
            <a:r>
              <a:rPr lang="tr-TR" dirty="0" err="1"/>
              <a:t>Blind</a:t>
            </a:r>
            <a:endParaRPr lang="tr-TR" dirty="0"/>
          </a:p>
          <a:p>
            <a:pPr marL="285750" indent="-285750">
              <a:buFont typeface="Wingdings" panose="05000000000000000000" pitchFamily="2" charset="2"/>
              <a:buChar char="Ø"/>
            </a:pPr>
            <a:endParaRPr lang="tr-TR" dirty="0"/>
          </a:p>
          <a:p>
            <a:pPr marL="285750" indent="-285750">
              <a:buFont typeface="Wingdings" panose="05000000000000000000" pitchFamily="2" charset="2"/>
              <a:buChar char="Ø"/>
            </a:pPr>
            <a:r>
              <a:rPr lang="tr-TR" dirty="0"/>
              <a:t>FCU</a:t>
            </a:r>
          </a:p>
          <a:p>
            <a:pPr marL="285750" indent="-285750">
              <a:lnSpc>
                <a:spcPct val="150000"/>
              </a:lnSpc>
              <a:buFont typeface="Arial" panose="020B0604020202020204" pitchFamily="34" charset="0"/>
              <a:buChar char="•"/>
            </a:pPr>
            <a:endParaRPr lang="tr-TR" dirty="0">
              <a:sym typeface="Helvetica"/>
            </a:endParaRPr>
          </a:p>
          <a:p>
            <a:pPr marL="285750" indent="-285750">
              <a:lnSpc>
                <a:spcPct val="150000"/>
              </a:lnSpc>
              <a:buFont typeface="Arial" panose="020B0604020202020204" pitchFamily="34" charset="0"/>
              <a:buChar char="•"/>
            </a:pPr>
            <a:r>
              <a:rPr lang="en-US" dirty="0"/>
              <a:t>6 different sizes between 4 and 24 channels; 4,8,12,16,20,24 channel combo provides you project efficiency.</a:t>
            </a:r>
            <a:endParaRPr lang="tr-TR" dirty="0">
              <a:sym typeface="Helvetica"/>
            </a:endParaRPr>
          </a:p>
        </p:txBody>
      </p:sp>
      <p:sp>
        <p:nvSpPr>
          <p:cNvPr id="13" name="Rectangle 12">
            <a:extLst>
              <a:ext uri="{FF2B5EF4-FFF2-40B4-BE49-F238E27FC236}">
                <a16:creationId xmlns:a16="http://schemas.microsoft.com/office/drawing/2014/main" id="{86ABD58D-053B-4196-92F5-339D2A32B946}"/>
              </a:ext>
            </a:extLst>
          </p:cNvPr>
          <p:cNvSpPr/>
          <p:nvPr/>
        </p:nvSpPr>
        <p:spPr>
          <a:xfrm>
            <a:off x="6878104" y="1311129"/>
            <a:ext cx="3860800" cy="35653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tr-TR" dirty="0">
                <a:ln w="0"/>
                <a:effectLst>
                  <a:outerShdw blurRad="38100" dist="19050" dir="2700000" algn="tl" rotWithShape="0">
                    <a:schemeClr val="dk1">
                      <a:alpha val="40000"/>
                    </a:schemeClr>
                  </a:outerShdw>
                </a:effectLst>
              </a:rPr>
              <a:t>                 INTERRA KNX COMBO </a:t>
            </a:r>
          </a:p>
        </p:txBody>
      </p:sp>
      <p:sp>
        <p:nvSpPr>
          <p:cNvPr id="16" name="Alt Bilgi Yer Tutucusu 2">
            <a:extLst>
              <a:ext uri="{FF2B5EF4-FFF2-40B4-BE49-F238E27FC236}">
                <a16:creationId xmlns:a16="http://schemas.microsoft.com/office/drawing/2014/main" id="{E1F896E2-0A1A-4DDC-8B55-38DB876A9BA5}"/>
              </a:ext>
            </a:extLst>
          </p:cNvPr>
          <p:cNvSpPr txBox="1">
            <a:spLocks/>
          </p:cNvSpPr>
          <p:nvPr/>
        </p:nvSpPr>
        <p:spPr>
          <a:xfrm>
            <a:off x="4001247" y="6471274"/>
            <a:ext cx="3860800" cy="36512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a:solidFill>
                  <a:prstClr val="black">
                    <a:tint val="75000"/>
                  </a:prstClr>
                </a:solidFill>
              </a:rPr>
              <a:t>www.interra.com.tr</a:t>
            </a:r>
            <a:endParaRPr lang="tr-TR" dirty="0">
              <a:solidFill>
                <a:prstClr val="black">
                  <a:tint val="75000"/>
                </a:prstClr>
              </a:solidFill>
            </a:endParaRPr>
          </a:p>
        </p:txBody>
      </p:sp>
      <p:pic>
        <p:nvPicPr>
          <p:cNvPr id="9" name="Picture 8" descr="A close up of electronics&#10;&#10;Description automatically generated">
            <a:extLst>
              <a:ext uri="{FF2B5EF4-FFF2-40B4-BE49-F238E27FC236}">
                <a16:creationId xmlns:a16="http://schemas.microsoft.com/office/drawing/2014/main" id="{C3F843ED-69FD-412E-A87B-1E6DD09DE35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3416" t="17127" r="18056" b="15509"/>
          <a:stretch/>
        </p:blipFill>
        <p:spPr>
          <a:xfrm>
            <a:off x="947738" y="1412963"/>
            <a:ext cx="1365979" cy="1244083"/>
          </a:xfrm>
          <a:prstGeom prst="rect">
            <a:avLst/>
          </a:prstGeom>
        </p:spPr>
      </p:pic>
      <p:pic>
        <p:nvPicPr>
          <p:cNvPr id="11" name="Picture 10" descr="A close up of a device&#10;&#10;Description automatically generated">
            <a:extLst>
              <a:ext uri="{FF2B5EF4-FFF2-40B4-BE49-F238E27FC236}">
                <a16:creationId xmlns:a16="http://schemas.microsoft.com/office/drawing/2014/main" id="{6D5DAC8A-A54B-4495-86C6-D7800EE1577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2288" t="18939" r="20629" b="22760"/>
          <a:stretch/>
        </p:blipFill>
        <p:spPr>
          <a:xfrm>
            <a:off x="4068002" y="1465447"/>
            <a:ext cx="1339913" cy="1162679"/>
          </a:xfrm>
          <a:prstGeom prst="rect">
            <a:avLst/>
          </a:prstGeom>
        </p:spPr>
      </p:pic>
      <p:pic>
        <p:nvPicPr>
          <p:cNvPr id="14" name="Picture 13" descr="A close up of a device&#10;&#10;Description automatically generated">
            <a:extLst>
              <a:ext uri="{FF2B5EF4-FFF2-40B4-BE49-F238E27FC236}">
                <a16:creationId xmlns:a16="http://schemas.microsoft.com/office/drawing/2014/main" id="{483956B9-1135-4A6B-AAC8-FED25E1F65A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3537" t="13412" r="17143" b="22386"/>
          <a:stretch/>
        </p:blipFill>
        <p:spPr>
          <a:xfrm>
            <a:off x="706236" y="3131228"/>
            <a:ext cx="1902210" cy="1086332"/>
          </a:xfrm>
          <a:prstGeom prst="rect">
            <a:avLst/>
          </a:prstGeom>
        </p:spPr>
      </p:pic>
      <p:pic>
        <p:nvPicPr>
          <p:cNvPr id="17" name="Picture 16" descr="A close up of a device&#10;&#10;Description automatically generated">
            <a:extLst>
              <a:ext uri="{FF2B5EF4-FFF2-40B4-BE49-F238E27FC236}">
                <a16:creationId xmlns:a16="http://schemas.microsoft.com/office/drawing/2014/main" id="{9695D0FD-7412-4E9A-AD6C-4D2E59D15A22}"/>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2043" t="11025" r="17164" b="20359"/>
          <a:stretch/>
        </p:blipFill>
        <p:spPr>
          <a:xfrm>
            <a:off x="3772343" y="3146895"/>
            <a:ext cx="1892394" cy="1049183"/>
          </a:xfrm>
          <a:prstGeom prst="rect">
            <a:avLst/>
          </a:prstGeom>
        </p:spPr>
      </p:pic>
      <p:pic>
        <p:nvPicPr>
          <p:cNvPr id="19" name="Picture 18" descr="A close up of a device&#10;&#10;Description automatically generated">
            <a:extLst>
              <a:ext uri="{FF2B5EF4-FFF2-40B4-BE49-F238E27FC236}">
                <a16:creationId xmlns:a16="http://schemas.microsoft.com/office/drawing/2014/main" id="{11438D14-772A-48D2-94B2-7DEC270913F2}"/>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8203" t="20210" r="5989" b="23228"/>
          <a:stretch/>
        </p:blipFill>
        <p:spPr>
          <a:xfrm>
            <a:off x="352352" y="5068970"/>
            <a:ext cx="2515976" cy="952844"/>
          </a:xfrm>
          <a:prstGeom prst="rect">
            <a:avLst/>
          </a:prstGeom>
        </p:spPr>
      </p:pic>
      <p:pic>
        <p:nvPicPr>
          <p:cNvPr id="21" name="Picture 20">
            <a:extLst>
              <a:ext uri="{FF2B5EF4-FFF2-40B4-BE49-F238E27FC236}">
                <a16:creationId xmlns:a16="http://schemas.microsoft.com/office/drawing/2014/main" id="{3C6E871D-C674-47D2-8839-146A0BFDCEFA}"/>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4737" t="14752" r="6910" b="20329"/>
          <a:stretch/>
        </p:blipFill>
        <p:spPr>
          <a:xfrm>
            <a:off x="3354482" y="4970008"/>
            <a:ext cx="2741518" cy="1049184"/>
          </a:xfrm>
          <a:prstGeom prst="rect">
            <a:avLst/>
          </a:prstGeom>
        </p:spPr>
      </p:pic>
    </p:spTree>
    <p:extLst>
      <p:ext uri="{BB962C8B-B14F-4D97-AF65-F5344CB8AC3E}">
        <p14:creationId xmlns:p14="http://schemas.microsoft.com/office/powerpoint/2010/main" val="1683125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fade">
                                      <p:cBhvr>
                                        <p:cTn id="2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 6"/>
          <p:cNvGrpSpPr/>
          <p:nvPr/>
        </p:nvGrpSpPr>
        <p:grpSpPr>
          <a:xfrm>
            <a:off x="0" y="1"/>
            <a:ext cx="12191999" cy="722816"/>
            <a:chOff x="0" y="1"/>
            <a:chExt cx="12191999" cy="722816"/>
          </a:xfrm>
        </p:grpSpPr>
        <p:sp>
          <p:nvSpPr>
            <p:cNvPr id="6" name="Dikdörtgen 5"/>
            <p:cNvSpPr/>
            <p:nvPr/>
          </p:nvSpPr>
          <p:spPr>
            <a:xfrm>
              <a:off x="0" y="1"/>
              <a:ext cx="12191999" cy="722816"/>
            </a:xfrm>
            <a:prstGeom prst="rect">
              <a:avLst/>
            </a:prstGeom>
            <a:solidFill>
              <a:schemeClr val="tx1">
                <a:lumMod val="65000"/>
                <a:lumOff val="3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latin typeface="Helvetica" panose="020B0604020202020204" pitchFamily="34" charset="0"/>
                <a:cs typeface="Helvetica" panose="020B0604020202020204" pitchFamily="34" charset="0"/>
              </a:endParaRPr>
            </a:p>
          </p:txBody>
        </p:sp>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804" y="196947"/>
              <a:ext cx="2044511" cy="341203"/>
            </a:xfrm>
            <a:prstGeom prst="rect">
              <a:avLst/>
            </a:prstGeom>
          </p:spPr>
        </p:pic>
      </p:grpSp>
      <p:sp>
        <p:nvSpPr>
          <p:cNvPr id="8" name="Dikdörtgen 7"/>
          <p:cNvSpPr/>
          <p:nvPr/>
        </p:nvSpPr>
        <p:spPr>
          <a:xfrm>
            <a:off x="2204824" y="261152"/>
            <a:ext cx="2736647" cy="369332"/>
          </a:xfrm>
          <a:prstGeom prst="rect">
            <a:avLst/>
          </a:prstGeom>
        </p:spPr>
        <p:txBody>
          <a:bodyPr wrap="none">
            <a:spAutoFit/>
          </a:bodyPr>
          <a:lstStyle/>
          <a:p>
            <a:r>
              <a:rPr lang="tr-TR" i="1" dirty="0">
                <a:solidFill>
                  <a:schemeClr val="bg1"/>
                </a:solidFill>
                <a:latin typeface="Helvetica" panose="020B0604020202020204" pitchFamily="34" charset="0"/>
                <a:cs typeface="Helvetica" panose="020B0604020202020204" pitchFamily="34" charset="0"/>
              </a:rPr>
              <a:t>Developer of uniqueness</a:t>
            </a:r>
          </a:p>
        </p:txBody>
      </p:sp>
      <p:sp>
        <p:nvSpPr>
          <p:cNvPr id="3" name="Alt Bilgi Yer Tutucusu 2">
            <a:extLst>
              <a:ext uri="{FF2B5EF4-FFF2-40B4-BE49-F238E27FC236}">
                <a16:creationId xmlns:a16="http://schemas.microsoft.com/office/drawing/2014/main" id="{099517B1-7FD1-4B5A-8260-1C9393CE34D6}"/>
              </a:ext>
            </a:extLst>
          </p:cNvPr>
          <p:cNvSpPr>
            <a:spLocks noGrp="1"/>
          </p:cNvSpPr>
          <p:nvPr>
            <p:ph type="ftr" sz="quarter" idx="11"/>
          </p:nvPr>
        </p:nvSpPr>
        <p:spPr/>
        <p:txBody>
          <a:bodyPr/>
          <a:lstStyle/>
          <a:p>
            <a:r>
              <a:rPr lang="tr-TR" dirty="0">
                <a:solidFill>
                  <a:prstClr val="black">
                    <a:tint val="75000"/>
                  </a:prstClr>
                </a:solidFill>
              </a:rPr>
              <a:t>www.interra.com.tr</a:t>
            </a:r>
          </a:p>
        </p:txBody>
      </p:sp>
      <p:grpSp>
        <p:nvGrpSpPr>
          <p:cNvPr id="12" name="Grup 1">
            <a:extLst>
              <a:ext uri="{FF2B5EF4-FFF2-40B4-BE49-F238E27FC236}">
                <a16:creationId xmlns:a16="http://schemas.microsoft.com/office/drawing/2014/main" id="{6B0A67BA-6BBD-4FE4-86FC-5584BEFB03A5}"/>
              </a:ext>
            </a:extLst>
          </p:cNvPr>
          <p:cNvGrpSpPr/>
          <p:nvPr/>
        </p:nvGrpSpPr>
        <p:grpSpPr>
          <a:xfrm>
            <a:off x="622630" y="1718031"/>
            <a:ext cx="4318841" cy="3643105"/>
            <a:chOff x="521013" y="1551133"/>
            <a:chExt cx="4411829" cy="4239839"/>
          </a:xfrm>
        </p:grpSpPr>
        <p:pic>
          <p:nvPicPr>
            <p:cNvPr id="14" name="Picture 2" descr="8P3A7445">
              <a:extLst>
                <a:ext uri="{FF2B5EF4-FFF2-40B4-BE49-F238E27FC236}">
                  <a16:creationId xmlns:a16="http://schemas.microsoft.com/office/drawing/2014/main" id="{3B10F913-320A-4B05-AD67-7E63CEAB96E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l="9608" t="6714" r="10001" b="8701"/>
            <a:stretch>
              <a:fillRect/>
            </a:stretch>
          </p:blipFill>
          <p:spPr bwMode="auto">
            <a:xfrm>
              <a:off x="521013" y="1551133"/>
              <a:ext cx="2031807" cy="15603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5" name="Picture 2" descr="微波传感器">
              <a:extLst>
                <a:ext uri="{FF2B5EF4-FFF2-40B4-BE49-F238E27FC236}">
                  <a16:creationId xmlns:a16="http://schemas.microsoft.com/office/drawing/2014/main" id="{914C169B-11AC-465E-A7AF-BE8F88EFDCF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l="6667" t="4730" r="5502" b="6842"/>
            <a:stretch>
              <a:fillRect/>
            </a:stretch>
          </p:blipFill>
          <p:spPr bwMode="auto">
            <a:xfrm>
              <a:off x="3045467" y="3927376"/>
              <a:ext cx="1887375" cy="18635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6" name="Picture 2" descr="QQ图片20141219144008">
              <a:extLst>
                <a:ext uri="{FF2B5EF4-FFF2-40B4-BE49-F238E27FC236}">
                  <a16:creationId xmlns:a16="http://schemas.microsoft.com/office/drawing/2014/main" id="{47AA3F78-9B76-4EA3-A23D-8FDC9F03826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1660" y="3521502"/>
              <a:ext cx="1625140" cy="22694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7" name="Picture 2" descr="QQ图片20170823101733">
              <a:extLst>
                <a:ext uri="{FF2B5EF4-FFF2-40B4-BE49-F238E27FC236}">
                  <a16:creationId xmlns:a16="http://schemas.microsoft.com/office/drawing/2014/main" id="{66E90E36-353D-4AB8-BEC9-47C68072A27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l="8876" t="7861" r="14294" b="8813"/>
            <a:stretch>
              <a:fillRect/>
            </a:stretch>
          </p:blipFill>
          <p:spPr bwMode="auto">
            <a:xfrm>
              <a:off x="3045466" y="1551133"/>
              <a:ext cx="1887375" cy="17362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grpSp>
      <p:sp>
        <p:nvSpPr>
          <p:cNvPr id="2" name="Rectangle 1">
            <a:extLst>
              <a:ext uri="{FF2B5EF4-FFF2-40B4-BE49-F238E27FC236}">
                <a16:creationId xmlns:a16="http://schemas.microsoft.com/office/drawing/2014/main" id="{35473F8F-08A2-45E4-BF15-00DF95C65829}"/>
              </a:ext>
            </a:extLst>
          </p:cNvPr>
          <p:cNvSpPr/>
          <p:nvPr/>
        </p:nvSpPr>
        <p:spPr>
          <a:xfrm>
            <a:off x="6817113" y="1899340"/>
            <a:ext cx="6096000" cy="1295868"/>
          </a:xfrm>
          <a:prstGeom prst="rect">
            <a:avLst/>
          </a:prstGeom>
        </p:spPr>
        <p:txBody>
          <a:bodyPr>
            <a:spAutoFit/>
          </a:bodyPr>
          <a:lstStyle/>
          <a:p>
            <a:pPr marL="285750" indent="-285750">
              <a:lnSpc>
                <a:spcPct val="150000"/>
              </a:lnSpc>
              <a:buFont typeface="Arial" panose="020B0604020202020204" pitchFamily="34" charset="0"/>
              <a:buChar char="•"/>
            </a:pPr>
            <a:r>
              <a:rPr lang="tr-TR" dirty="0">
                <a:sym typeface="Helvetica"/>
              </a:rPr>
              <a:t>KNX Motion Sensor</a:t>
            </a:r>
          </a:p>
          <a:p>
            <a:pPr marL="285750" indent="-285750">
              <a:lnSpc>
                <a:spcPct val="150000"/>
              </a:lnSpc>
              <a:buFont typeface="Arial" panose="020B0604020202020204" pitchFamily="34" charset="0"/>
              <a:buChar char="•"/>
            </a:pPr>
            <a:r>
              <a:rPr lang="tr-TR" dirty="0">
                <a:sym typeface="Helvetica"/>
              </a:rPr>
              <a:t>KNX </a:t>
            </a:r>
            <a:r>
              <a:rPr lang="tr-TR" dirty="0" err="1">
                <a:sym typeface="Helvetica"/>
              </a:rPr>
              <a:t>Microwave</a:t>
            </a:r>
            <a:r>
              <a:rPr lang="tr-TR" dirty="0">
                <a:sym typeface="Helvetica"/>
              </a:rPr>
              <a:t> Sensor</a:t>
            </a:r>
          </a:p>
          <a:p>
            <a:pPr marL="285750" indent="-285750">
              <a:lnSpc>
                <a:spcPct val="150000"/>
              </a:lnSpc>
              <a:buFont typeface="Arial" panose="020B0604020202020204" pitchFamily="34" charset="0"/>
              <a:buChar char="•"/>
            </a:pPr>
            <a:r>
              <a:rPr lang="tr-TR" dirty="0">
                <a:sym typeface="Helvetica"/>
              </a:rPr>
              <a:t>KNX LUX Sensor</a:t>
            </a:r>
          </a:p>
        </p:txBody>
      </p:sp>
      <p:sp>
        <p:nvSpPr>
          <p:cNvPr id="19" name="Rectangle 18">
            <a:extLst>
              <a:ext uri="{FF2B5EF4-FFF2-40B4-BE49-F238E27FC236}">
                <a16:creationId xmlns:a16="http://schemas.microsoft.com/office/drawing/2014/main" id="{AD823B26-4B1C-4103-8F87-7886837E42A9}"/>
              </a:ext>
            </a:extLst>
          </p:cNvPr>
          <p:cNvSpPr/>
          <p:nvPr/>
        </p:nvSpPr>
        <p:spPr>
          <a:xfrm>
            <a:off x="6912363" y="1456779"/>
            <a:ext cx="4076766" cy="35653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dirty="0">
                <a:ln w="0"/>
                <a:effectLst>
                  <a:outerShdw blurRad="38100" dist="19050" dir="2700000" algn="tl" rotWithShape="0">
                    <a:schemeClr val="dk1">
                      <a:alpha val="40000"/>
                    </a:schemeClr>
                  </a:outerShdw>
                </a:effectLst>
              </a:rPr>
              <a:t>SENSORS</a:t>
            </a:r>
          </a:p>
        </p:txBody>
      </p:sp>
      <p:sp>
        <p:nvSpPr>
          <p:cNvPr id="18" name="Metin kutusu 8">
            <a:extLst>
              <a:ext uri="{FF2B5EF4-FFF2-40B4-BE49-F238E27FC236}">
                <a16:creationId xmlns:a16="http://schemas.microsoft.com/office/drawing/2014/main" id="{42CD56FD-CD75-4E76-8590-E3A4429C281C}"/>
              </a:ext>
            </a:extLst>
          </p:cNvPr>
          <p:cNvSpPr txBox="1"/>
          <p:nvPr/>
        </p:nvSpPr>
        <p:spPr>
          <a:xfrm>
            <a:off x="5512856" y="3609595"/>
            <a:ext cx="6377146" cy="2126864"/>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dirty="0"/>
              <a:t>Whether external lighting or interior lighting is controlled in relation to daylight controls.</a:t>
            </a:r>
            <a:endParaRPr lang="tr-TR" dirty="0"/>
          </a:p>
          <a:p>
            <a:pPr marL="285750" indent="-285750">
              <a:lnSpc>
                <a:spcPct val="150000"/>
              </a:lnSpc>
              <a:buFont typeface="Arial" panose="020B0604020202020204" pitchFamily="34" charset="0"/>
              <a:buChar char="•"/>
            </a:pPr>
            <a:endParaRPr lang="tr-TR" dirty="0"/>
          </a:p>
          <a:p>
            <a:pPr marL="285750" indent="-285750">
              <a:lnSpc>
                <a:spcPct val="150000"/>
              </a:lnSpc>
              <a:buFont typeface="Arial" panose="020B0604020202020204" pitchFamily="34" charset="0"/>
              <a:buChar char="•"/>
            </a:pPr>
            <a:r>
              <a:rPr lang="en-US" dirty="0"/>
              <a:t>Controlling lighting and air-conditioning devices with motion-sensitive sensors.</a:t>
            </a:r>
            <a:endParaRPr lang="tr-TR" dirty="0">
              <a:sym typeface="Helvetica"/>
            </a:endParaRPr>
          </a:p>
        </p:txBody>
      </p:sp>
    </p:spTree>
    <p:extLst>
      <p:ext uri="{BB962C8B-B14F-4D97-AF65-F5344CB8AC3E}">
        <p14:creationId xmlns:p14="http://schemas.microsoft.com/office/powerpoint/2010/main" val="3723966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0" end="0"/>
                                            </p:txEl>
                                          </p:spTgt>
                                        </p:tgtEl>
                                        <p:attrNameLst>
                                          <p:attrName>style.visibility</p:attrName>
                                        </p:attrNameLst>
                                      </p:cBhvr>
                                      <p:to>
                                        <p:strVal val="visible"/>
                                      </p:to>
                                    </p:set>
                                    <p:animEffect transition="in" filter="fade">
                                      <p:cBhvr>
                                        <p:cTn id="20" dur="500"/>
                                        <p:tgtEl>
                                          <p:spTgt spid="2">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xEl>
                                              <p:pRg st="1" end="1"/>
                                            </p:txEl>
                                          </p:spTgt>
                                        </p:tgtEl>
                                        <p:attrNameLst>
                                          <p:attrName>style.visibility</p:attrName>
                                        </p:attrNameLst>
                                      </p:cBhvr>
                                      <p:to>
                                        <p:strVal val="visible"/>
                                      </p:to>
                                    </p:set>
                                    <p:animEffect transition="in" filter="fade">
                                      <p:cBhvr>
                                        <p:cTn id="25" dur="500"/>
                                        <p:tgtEl>
                                          <p:spTgt spid="2">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
                                            <p:txEl>
                                              <p:pRg st="2" end="2"/>
                                            </p:txEl>
                                          </p:spTgt>
                                        </p:tgtEl>
                                        <p:attrNameLst>
                                          <p:attrName>style.visibility</p:attrName>
                                        </p:attrNameLst>
                                      </p:cBhvr>
                                      <p:to>
                                        <p:strVal val="visible"/>
                                      </p:to>
                                    </p:set>
                                    <p:animEffect transition="in" filter="fade">
                                      <p:cBhvr>
                                        <p:cTn id="30"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 6"/>
          <p:cNvGrpSpPr/>
          <p:nvPr/>
        </p:nvGrpSpPr>
        <p:grpSpPr>
          <a:xfrm>
            <a:off x="0" y="1"/>
            <a:ext cx="12191999" cy="722816"/>
            <a:chOff x="0" y="1"/>
            <a:chExt cx="12191999" cy="722816"/>
          </a:xfrm>
        </p:grpSpPr>
        <p:sp>
          <p:nvSpPr>
            <p:cNvPr id="6" name="Dikdörtgen 5"/>
            <p:cNvSpPr/>
            <p:nvPr/>
          </p:nvSpPr>
          <p:spPr>
            <a:xfrm>
              <a:off x="0" y="1"/>
              <a:ext cx="12191999" cy="722816"/>
            </a:xfrm>
            <a:prstGeom prst="rect">
              <a:avLst/>
            </a:prstGeom>
            <a:solidFill>
              <a:schemeClr val="tx1">
                <a:lumMod val="65000"/>
                <a:lumOff val="3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latin typeface="Helvetica" panose="020B0604020202020204" pitchFamily="34" charset="0"/>
                <a:cs typeface="Helvetica" panose="020B0604020202020204" pitchFamily="34" charset="0"/>
              </a:endParaRPr>
            </a:p>
          </p:txBody>
        </p:sp>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804" y="196947"/>
              <a:ext cx="2044511" cy="341203"/>
            </a:xfrm>
            <a:prstGeom prst="rect">
              <a:avLst/>
            </a:prstGeom>
          </p:spPr>
        </p:pic>
      </p:grpSp>
      <p:sp>
        <p:nvSpPr>
          <p:cNvPr id="8" name="Dikdörtgen 7"/>
          <p:cNvSpPr/>
          <p:nvPr/>
        </p:nvSpPr>
        <p:spPr>
          <a:xfrm>
            <a:off x="2204824" y="261152"/>
            <a:ext cx="2736647" cy="369332"/>
          </a:xfrm>
          <a:prstGeom prst="rect">
            <a:avLst/>
          </a:prstGeom>
        </p:spPr>
        <p:txBody>
          <a:bodyPr wrap="none">
            <a:spAutoFit/>
          </a:bodyPr>
          <a:lstStyle/>
          <a:p>
            <a:r>
              <a:rPr lang="tr-TR" i="1" dirty="0">
                <a:solidFill>
                  <a:schemeClr val="bg1"/>
                </a:solidFill>
                <a:latin typeface="Helvetica" panose="020B0604020202020204" pitchFamily="34" charset="0"/>
                <a:cs typeface="Helvetica" panose="020B0604020202020204" pitchFamily="34" charset="0"/>
              </a:rPr>
              <a:t>Developer of uniqueness</a:t>
            </a:r>
          </a:p>
        </p:txBody>
      </p:sp>
      <p:sp>
        <p:nvSpPr>
          <p:cNvPr id="2" name="Rectangle 1">
            <a:extLst>
              <a:ext uri="{FF2B5EF4-FFF2-40B4-BE49-F238E27FC236}">
                <a16:creationId xmlns:a16="http://schemas.microsoft.com/office/drawing/2014/main" id="{31F205B1-C831-4E07-8A25-761C40C849FA}"/>
              </a:ext>
            </a:extLst>
          </p:cNvPr>
          <p:cNvSpPr/>
          <p:nvPr/>
        </p:nvSpPr>
        <p:spPr>
          <a:xfrm>
            <a:off x="6797422" y="1759541"/>
            <a:ext cx="4551895" cy="4204356"/>
          </a:xfrm>
          <a:prstGeom prst="rect">
            <a:avLst/>
          </a:prstGeom>
        </p:spPr>
        <p:txBody>
          <a:bodyPr wrap="square">
            <a:spAutoFit/>
          </a:bodyPr>
          <a:lstStyle/>
          <a:p>
            <a:pPr marL="285750" indent="-285750">
              <a:lnSpc>
                <a:spcPct val="150000"/>
              </a:lnSpc>
              <a:buFont typeface="Arial" panose="020B0604020202020204" pitchFamily="34" charset="0"/>
              <a:buChar char="•"/>
            </a:pPr>
            <a:r>
              <a:rPr lang="en-US" dirty="0"/>
              <a:t>ITR500-002, 4 channels, each channel has 1.5A capacity dimming.</a:t>
            </a:r>
            <a:endParaRPr lang="tr-TR" dirty="0"/>
          </a:p>
          <a:p>
            <a:pPr marL="285750" indent="-285750">
              <a:lnSpc>
                <a:spcPct val="150000"/>
              </a:lnSpc>
              <a:buFont typeface="Arial" panose="020B0604020202020204" pitchFamily="34" charset="0"/>
              <a:buChar char="•"/>
            </a:pPr>
            <a:r>
              <a:rPr lang="tr-TR" dirty="0"/>
              <a:t>As </a:t>
            </a:r>
            <a:r>
              <a:rPr lang="tr-TR" dirty="0" err="1"/>
              <a:t>Leading</a:t>
            </a:r>
            <a:r>
              <a:rPr lang="tr-TR" dirty="0"/>
              <a:t> </a:t>
            </a:r>
            <a:r>
              <a:rPr lang="tr-TR" dirty="0" err="1"/>
              <a:t>Edge</a:t>
            </a:r>
            <a:r>
              <a:rPr lang="tr-TR" dirty="0"/>
              <a:t> </a:t>
            </a:r>
            <a:r>
              <a:rPr lang="tr-TR" dirty="0" err="1"/>
              <a:t>or</a:t>
            </a:r>
            <a:r>
              <a:rPr lang="tr-TR" dirty="0"/>
              <a:t> </a:t>
            </a:r>
            <a:r>
              <a:rPr lang="tr-TR" dirty="0" err="1"/>
              <a:t>Trailing</a:t>
            </a:r>
            <a:r>
              <a:rPr lang="tr-TR" dirty="0"/>
              <a:t> </a:t>
            </a:r>
            <a:r>
              <a:rPr lang="tr-TR" dirty="0" err="1"/>
              <a:t>Edge</a:t>
            </a:r>
            <a:r>
              <a:rPr lang="tr-TR" dirty="0"/>
              <a:t> </a:t>
            </a:r>
            <a:r>
              <a:rPr lang="tr-TR" dirty="0" err="1"/>
              <a:t>dimming</a:t>
            </a:r>
            <a:r>
              <a:rPr lang="tr-TR" dirty="0"/>
              <a:t> can be </a:t>
            </a:r>
            <a:r>
              <a:rPr lang="tr-TR" dirty="0" err="1"/>
              <a:t>used</a:t>
            </a:r>
            <a:r>
              <a:rPr lang="tr-TR" dirty="0"/>
              <a:t>.</a:t>
            </a:r>
          </a:p>
          <a:p>
            <a:pPr marL="285750" indent="-285750">
              <a:lnSpc>
                <a:spcPct val="150000"/>
              </a:lnSpc>
              <a:buFont typeface="Arial" panose="020B0604020202020204" pitchFamily="34" charset="0"/>
              <a:buChar char="•"/>
            </a:pPr>
            <a:endParaRPr lang="tr-TR" dirty="0"/>
          </a:p>
          <a:p>
            <a:pPr marL="285750" indent="-285750">
              <a:lnSpc>
                <a:spcPct val="150000"/>
              </a:lnSpc>
              <a:buFont typeface="Arial" panose="020B0604020202020204" pitchFamily="34" charset="0"/>
              <a:buChar char="•"/>
            </a:pPr>
            <a:r>
              <a:rPr lang="en-US" dirty="0"/>
              <a:t>ITR500-001, Each channel 0-10V with the ballast can do over the method of dimming.</a:t>
            </a:r>
            <a:endParaRPr lang="tr-TR" dirty="0"/>
          </a:p>
          <a:p>
            <a:pPr marL="285750" indent="-285750">
              <a:lnSpc>
                <a:spcPct val="150000"/>
              </a:lnSpc>
              <a:buFont typeface="Arial" panose="020B0604020202020204" pitchFamily="34" charset="0"/>
              <a:buChar char="•"/>
            </a:pPr>
            <a:r>
              <a:rPr lang="en-US" dirty="0"/>
              <a:t>For each channel there is a 10A current carrying value relay and can also be controlled manually.</a:t>
            </a:r>
            <a:endParaRPr lang="tr-TR" dirty="0">
              <a:sym typeface="Helvetica"/>
            </a:endParaRPr>
          </a:p>
        </p:txBody>
      </p:sp>
      <p:sp>
        <p:nvSpPr>
          <p:cNvPr id="13" name="Rectangle 12">
            <a:extLst>
              <a:ext uri="{FF2B5EF4-FFF2-40B4-BE49-F238E27FC236}">
                <a16:creationId xmlns:a16="http://schemas.microsoft.com/office/drawing/2014/main" id="{86ABD58D-053B-4196-92F5-339D2A32B946}"/>
              </a:ext>
            </a:extLst>
          </p:cNvPr>
          <p:cNvSpPr/>
          <p:nvPr/>
        </p:nvSpPr>
        <p:spPr>
          <a:xfrm>
            <a:off x="6878104" y="1311129"/>
            <a:ext cx="3860800" cy="35653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dirty="0">
                <a:ln w="0"/>
                <a:effectLst>
                  <a:outerShdw blurRad="38100" dist="19050" dir="2700000" algn="tl" rotWithShape="0">
                    <a:schemeClr val="dk1">
                      <a:alpha val="40000"/>
                    </a:schemeClr>
                  </a:outerShdw>
                </a:effectLst>
              </a:rPr>
              <a:t>INTERRA DIMMING MODULE</a:t>
            </a:r>
          </a:p>
        </p:txBody>
      </p:sp>
      <p:sp>
        <p:nvSpPr>
          <p:cNvPr id="16" name="Alt Bilgi Yer Tutucusu 2">
            <a:extLst>
              <a:ext uri="{FF2B5EF4-FFF2-40B4-BE49-F238E27FC236}">
                <a16:creationId xmlns:a16="http://schemas.microsoft.com/office/drawing/2014/main" id="{E1F896E2-0A1A-4DDC-8B55-38DB876A9BA5}"/>
              </a:ext>
            </a:extLst>
          </p:cNvPr>
          <p:cNvSpPr txBox="1">
            <a:spLocks/>
          </p:cNvSpPr>
          <p:nvPr/>
        </p:nvSpPr>
        <p:spPr>
          <a:xfrm>
            <a:off x="4001247" y="6471274"/>
            <a:ext cx="3860800" cy="36512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a:solidFill>
                  <a:prstClr val="black">
                    <a:tint val="75000"/>
                  </a:prstClr>
                </a:solidFill>
              </a:rPr>
              <a:t>www.interra.com.tr</a:t>
            </a:r>
            <a:endParaRPr lang="tr-TR" dirty="0">
              <a:solidFill>
                <a:prstClr val="black">
                  <a:tint val="75000"/>
                </a:prstClr>
              </a:solidFill>
            </a:endParaRPr>
          </a:p>
        </p:txBody>
      </p:sp>
      <p:pic>
        <p:nvPicPr>
          <p:cNvPr id="9" name="Picture 8" descr="A close up of a device&#10;&#10;Description automatically generated">
            <a:extLst>
              <a:ext uri="{FF2B5EF4-FFF2-40B4-BE49-F238E27FC236}">
                <a16:creationId xmlns:a16="http://schemas.microsoft.com/office/drawing/2014/main" id="{D54AA60A-C659-41D6-848F-FFDA501EE60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462" t="20913" r="11815" b="19117"/>
          <a:stretch/>
        </p:blipFill>
        <p:spPr>
          <a:xfrm>
            <a:off x="972152" y="1854021"/>
            <a:ext cx="3643272" cy="1570844"/>
          </a:xfrm>
          <a:prstGeom prst="rect">
            <a:avLst/>
          </a:prstGeom>
        </p:spPr>
      </p:pic>
      <p:pic>
        <p:nvPicPr>
          <p:cNvPr id="11" name="Picture 10" descr="A close up of a device&#10;&#10;Description automatically generated">
            <a:extLst>
              <a:ext uri="{FF2B5EF4-FFF2-40B4-BE49-F238E27FC236}">
                <a16:creationId xmlns:a16="http://schemas.microsoft.com/office/drawing/2014/main" id="{89D43CEC-042F-449C-84E9-18E45955E5D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6133" t="16110" r="13151" b="19850"/>
          <a:stretch/>
        </p:blipFill>
        <p:spPr>
          <a:xfrm>
            <a:off x="1409622" y="4059934"/>
            <a:ext cx="2768332" cy="1776271"/>
          </a:xfrm>
          <a:prstGeom prst="rect">
            <a:avLst/>
          </a:prstGeom>
        </p:spPr>
      </p:pic>
    </p:spTree>
    <p:extLst>
      <p:ext uri="{BB962C8B-B14F-4D97-AF65-F5344CB8AC3E}">
        <p14:creationId xmlns:p14="http://schemas.microsoft.com/office/powerpoint/2010/main" val="214191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 6"/>
          <p:cNvGrpSpPr/>
          <p:nvPr/>
        </p:nvGrpSpPr>
        <p:grpSpPr>
          <a:xfrm>
            <a:off x="0" y="1"/>
            <a:ext cx="12191999" cy="722816"/>
            <a:chOff x="0" y="1"/>
            <a:chExt cx="12191999" cy="722816"/>
          </a:xfrm>
        </p:grpSpPr>
        <p:sp>
          <p:nvSpPr>
            <p:cNvPr id="6" name="Dikdörtgen 5"/>
            <p:cNvSpPr/>
            <p:nvPr/>
          </p:nvSpPr>
          <p:spPr>
            <a:xfrm>
              <a:off x="0" y="1"/>
              <a:ext cx="12191999" cy="722816"/>
            </a:xfrm>
            <a:prstGeom prst="rect">
              <a:avLst/>
            </a:prstGeom>
            <a:solidFill>
              <a:schemeClr val="tx1">
                <a:lumMod val="65000"/>
                <a:lumOff val="3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latin typeface="Helvetica" panose="020B0604020202020204" pitchFamily="34" charset="0"/>
                <a:cs typeface="Helvetica" panose="020B0604020202020204" pitchFamily="34" charset="0"/>
              </a:endParaRPr>
            </a:p>
          </p:txBody>
        </p:sp>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804" y="196947"/>
              <a:ext cx="2044511" cy="341203"/>
            </a:xfrm>
            <a:prstGeom prst="rect">
              <a:avLst/>
            </a:prstGeom>
          </p:spPr>
        </p:pic>
      </p:grpSp>
      <p:sp>
        <p:nvSpPr>
          <p:cNvPr id="8" name="Dikdörtgen 7"/>
          <p:cNvSpPr/>
          <p:nvPr/>
        </p:nvSpPr>
        <p:spPr>
          <a:xfrm>
            <a:off x="2204824" y="261152"/>
            <a:ext cx="2736647" cy="369332"/>
          </a:xfrm>
          <a:prstGeom prst="rect">
            <a:avLst/>
          </a:prstGeom>
        </p:spPr>
        <p:txBody>
          <a:bodyPr wrap="none">
            <a:spAutoFit/>
          </a:bodyPr>
          <a:lstStyle/>
          <a:p>
            <a:r>
              <a:rPr lang="tr-TR" i="1" dirty="0">
                <a:solidFill>
                  <a:schemeClr val="bg1"/>
                </a:solidFill>
                <a:latin typeface="Helvetica" panose="020B0604020202020204" pitchFamily="34" charset="0"/>
                <a:cs typeface="Helvetica" panose="020B0604020202020204" pitchFamily="34" charset="0"/>
              </a:rPr>
              <a:t>Developer of uniqueness</a:t>
            </a:r>
          </a:p>
        </p:txBody>
      </p:sp>
      <p:sp>
        <p:nvSpPr>
          <p:cNvPr id="2" name="Rectangle 1">
            <a:extLst>
              <a:ext uri="{FF2B5EF4-FFF2-40B4-BE49-F238E27FC236}">
                <a16:creationId xmlns:a16="http://schemas.microsoft.com/office/drawing/2014/main" id="{31F205B1-C831-4E07-8A25-761C40C849FA}"/>
              </a:ext>
            </a:extLst>
          </p:cNvPr>
          <p:cNvSpPr/>
          <p:nvPr/>
        </p:nvSpPr>
        <p:spPr>
          <a:xfrm>
            <a:off x="6778171" y="2054849"/>
            <a:ext cx="4551895" cy="3693319"/>
          </a:xfrm>
          <a:prstGeom prst="rect">
            <a:avLst/>
          </a:prstGeom>
        </p:spPr>
        <p:txBody>
          <a:bodyPr wrap="square">
            <a:spAutoFit/>
          </a:bodyPr>
          <a:lstStyle/>
          <a:p>
            <a:r>
              <a:rPr lang="en-US" dirty="0"/>
              <a:t>KNX power supplies produce voltage for the KNX system. (SELF) The KNX line is separated from the power supply by means of an insulated coil. The voltage output is protected against short circuit and overload. Indicates the device output status with two-color LED. It has an external 30VDC output.</a:t>
            </a:r>
            <a:endParaRPr lang="tr-TR" dirty="0"/>
          </a:p>
          <a:p>
            <a:r>
              <a:rPr lang="tr-TR" dirty="0"/>
              <a:t> </a:t>
            </a:r>
          </a:p>
          <a:p>
            <a:pPr marL="285750" indent="-285750">
              <a:buFont typeface="Wingdings" panose="05000000000000000000" pitchFamily="2" charset="2"/>
              <a:buChar char="Ø"/>
            </a:pPr>
            <a:r>
              <a:rPr lang="tr-TR" dirty="0" err="1"/>
              <a:t>Power</a:t>
            </a:r>
            <a:r>
              <a:rPr lang="tr-TR" dirty="0"/>
              <a:t> </a:t>
            </a:r>
            <a:r>
              <a:rPr lang="tr-TR" dirty="0" err="1"/>
              <a:t>Supply</a:t>
            </a:r>
            <a:r>
              <a:rPr lang="tr-TR" dirty="0"/>
              <a:t>, 160 Ma</a:t>
            </a:r>
          </a:p>
          <a:p>
            <a:pPr marL="285750" indent="-285750">
              <a:buFont typeface="Wingdings" panose="05000000000000000000" pitchFamily="2" charset="2"/>
              <a:buChar char="Ø"/>
            </a:pPr>
            <a:endParaRPr lang="tr-TR" dirty="0"/>
          </a:p>
          <a:p>
            <a:pPr marL="285750" indent="-285750">
              <a:buFont typeface="Wingdings" panose="05000000000000000000" pitchFamily="2" charset="2"/>
              <a:buChar char="Ø"/>
            </a:pPr>
            <a:r>
              <a:rPr lang="tr-TR" dirty="0" err="1"/>
              <a:t>Power</a:t>
            </a:r>
            <a:r>
              <a:rPr lang="tr-TR" dirty="0"/>
              <a:t> </a:t>
            </a:r>
            <a:r>
              <a:rPr lang="tr-TR" dirty="0" err="1"/>
              <a:t>Supply</a:t>
            </a:r>
            <a:r>
              <a:rPr lang="tr-TR" dirty="0"/>
              <a:t>, 320 mA</a:t>
            </a:r>
          </a:p>
          <a:p>
            <a:pPr marL="285750" indent="-285750">
              <a:buFont typeface="Wingdings" panose="05000000000000000000" pitchFamily="2" charset="2"/>
              <a:buChar char="Ø"/>
            </a:pPr>
            <a:endParaRPr lang="tr-TR" dirty="0"/>
          </a:p>
          <a:p>
            <a:pPr marL="285750" indent="-285750">
              <a:buFont typeface="Wingdings" panose="05000000000000000000" pitchFamily="2" charset="2"/>
              <a:buChar char="Ø"/>
            </a:pPr>
            <a:r>
              <a:rPr lang="tr-TR" dirty="0" err="1"/>
              <a:t>Power</a:t>
            </a:r>
            <a:r>
              <a:rPr lang="tr-TR" dirty="0"/>
              <a:t> </a:t>
            </a:r>
            <a:r>
              <a:rPr lang="tr-TR" dirty="0" err="1"/>
              <a:t>Supply</a:t>
            </a:r>
            <a:r>
              <a:rPr lang="tr-TR" dirty="0"/>
              <a:t>, 640 mA</a:t>
            </a:r>
          </a:p>
        </p:txBody>
      </p:sp>
      <p:sp>
        <p:nvSpPr>
          <p:cNvPr id="13" name="Rectangle 12">
            <a:extLst>
              <a:ext uri="{FF2B5EF4-FFF2-40B4-BE49-F238E27FC236}">
                <a16:creationId xmlns:a16="http://schemas.microsoft.com/office/drawing/2014/main" id="{86ABD58D-053B-4196-92F5-339D2A32B946}"/>
              </a:ext>
            </a:extLst>
          </p:cNvPr>
          <p:cNvSpPr/>
          <p:nvPr/>
        </p:nvSpPr>
        <p:spPr>
          <a:xfrm>
            <a:off x="6878104" y="1311129"/>
            <a:ext cx="3860800" cy="35653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tr-TR" dirty="0">
                <a:ln w="0"/>
                <a:effectLst>
                  <a:outerShdw blurRad="38100" dist="19050" dir="2700000" algn="tl" rotWithShape="0">
                    <a:schemeClr val="dk1">
                      <a:alpha val="40000"/>
                    </a:schemeClr>
                  </a:outerShdw>
                </a:effectLst>
              </a:rPr>
              <a:t>                  KNX GÜÇ KAYNAĞI</a:t>
            </a:r>
          </a:p>
        </p:txBody>
      </p:sp>
      <p:sp>
        <p:nvSpPr>
          <p:cNvPr id="16" name="Alt Bilgi Yer Tutucusu 2">
            <a:extLst>
              <a:ext uri="{FF2B5EF4-FFF2-40B4-BE49-F238E27FC236}">
                <a16:creationId xmlns:a16="http://schemas.microsoft.com/office/drawing/2014/main" id="{E1F896E2-0A1A-4DDC-8B55-38DB876A9BA5}"/>
              </a:ext>
            </a:extLst>
          </p:cNvPr>
          <p:cNvSpPr txBox="1">
            <a:spLocks/>
          </p:cNvSpPr>
          <p:nvPr/>
        </p:nvSpPr>
        <p:spPr>
          <a:xfrm>
            <a:off x="4001247" y="6471274"/>
            <a:ext cx="3860800" cy="36512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a:solidFill>
                  <a:prstClr val="black">
                    <a:tint val="75000"/>
                  </a:prstClr>
                </a:solidFill>
              </a:rPr>
              <a:t>www.interra.com.tr</a:t>
            </a:r>
            <a:endParaRPr lang="tr-TR" dirty="0">
              <a:solidFill>
                <a:prstClr val="black">
                  <a:tint val="75000"/>
                </a:prstClr>
              </a:solidFill>
            </a:endParaRPr>
          </a:p>
        </p:txBody>
      </p:sp>
      <p:pic>
        <p:nvPicPr>
          <p:cNvPr id="5" name="Picture 4" descr="A close up of a device&#10;&#10;Description automatically generated">
            <a:extLst>
              <a:ext uri="{FF2B5EF4-FFF2-40B4-BE49-F238E27FC236}">
                <a16:creationId xmlns:a16="http://schemas.microsoft.com/office/drawing/2014/main" id="{BB0EF97A-6C66-4C96-B2D8-6382FFA4485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5792" t="12003" r="22971" b="21617"/>
          <a:stretch/>
        </p:blipFill>
        <p:spPr>
          <a:xfrm>
            <a:off x="1453096" y="1852971"/>
            <a:ext cx="2733893" cy="3488149"/>
          </a:xfrm>
          <a:prstGeom prst="rect">
            <a:avLst/>
          </a:prstGeom>
        </p:spPr>
      </p:pic>
    </p:spTree>
    <p:extLst>
      <p:ext uri="{BB962C8B-B14F-4D97-AF65-F5344CB8AC3E}">
        <p14:creationId xmlns:p14="http://schemas.microsoft.com/office/powerpoint/2010/main" val="3520053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fade">
                                      <p:cBhvr>
                                        <p:cTn id="3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 6"/>
          <p:cNvGrpSpPr/>
          <p:nvPr/>
        </p:nvGrpSpPr>
        <p:grpSpPr>
          <a:xfrm>
            <a:off x="0" y="1"/>
            <a:ext cx="12191999" cy="722816"/>
            <a:chOff x="0" y="1"/>
            <a:chExt cx="12191999" cy="722816"/>
          </a:xfrm>
        </p:grpSpPr>
        <p:sp>
          <p:nvSpPr>
            <p:cNvPr id="6" name="Dikdörtgen 5"/>
            <p:cNvSpPr/>
            <p:nvPr/>
          </p:nvSpPr>
          <p:spPr>
            <a:xfrm>
              <a:off x="0" y="1"/>
              <a:ext cx="12191999" cy="722816"/>
            </a:xfrm>
            <a:prstGeom prst="rect">
              <a:avLst/>
            </a:prstGeom>
            <a:solidFill>
              <a:schemeClr val="tx1">
                <a:lumMod val="65000"/>
                <a:lumOff val="3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latin typeface="Helvetica" panose="020B0604020202020204" pitchFamily="34" charset="0"/>
                <a:cs typeface="Helvetica" panose="020B0604020202020204" pitchFamily="34" charset="0"/>
              </a:endParaRPr>
            </a:p>
          </p:txBody>
        </p:sp>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804" y="196947"/>
              <a:ext cx="2044511" cy="341203"/>
            </a:xfrm>
            <a:prstGeom prst="rect">
              <a:avLst/>
            </a:prstGeom>
          </p:spPr>
        </p:pic>
      </p:grpSp>
      <p:sp>
        <p:nvSpPr>
          <p:cNvPr id="8" name="Dikdörtgen 7"/>
          <p:cNvSpPr/>
          <p:nvPr/>
        </p:nvSpPr>
        <p:spPr>
          <a:xfrm>
            <a:off x="2204824" y="261152"/>
            <a:ext cx="2736647" cy="369332"/>
          </a:xfrm>
          <a:prstGeom prst="rect">
            <a:avLst/>
          </a:prstGeom>
        </p:spPr>
        <p:txBody>
          <a:bodyPr wrap="none">
            <a:spAutoFit/>
          </a:bodyPr>
          <a:lstStyle/>
          <a:p>
            <a:r>
              <a:rPr lang="tr-TR" i="1" dirty="0">
                <a:solidFill>
                  <a:schemeClr val="bg1"/>
                </a:solidFill>
                <a:latin typeface="Helvetica" panose="020B0604020202020204" pitchFamily="34" charset="0"/>
                <a:cs typeface="Helvetica" panose="020B0604020202020204" pitchFamily="34" charset="0"/>
              </a:rPr>
              <a:t>Developer of uniqueness</a:t>
            </a:r>
          </a:p>
        </p:txBody>
      </p:sp>
      <p:sp>
        <p:nvSpPr>
          <p:cNvPr id="2" name="Rectangle 1">
            <a:extLst>
              <a:ext uri="{FF2B5EF4-FFF2-40B4-BE49-F238E27FC236}">
                <a16:creationId xmlns:a16="http://schemas.microsoft.com/office/drawing/2014/main" id="{31F205B1-C831-4E07-8A25-761C40C849FA}"/>
              </a:ext>
            </a:extLst>
          </p:cNvPr>
          <p:cNvSpPr/>
          <p:nvPr/>
        </p:nvSpPr>
        <p:spPr>
          <a:xfrm>
            <a:off x="6778171" y="2054849"/>
            <a:ext cx="4551895" cy="2862322"/>
          </a:xfrm>
          <a:prstGeom prst="rect">
            <a:avLst/>
          </a:prstGeom>
        </p:spPr>
        <p:txBody>
          <a:bodyPr wrap="square">
            <a:spAutoFit/>
          </a:bodyPr>
          <a:lstStyle/>
          <a:p>
            <a:pPr marL="285750" indent="-285750">
              <a:buFont typeface="Arial" panose="020B0604020202020204" pitchFamily="34" charset="0"/>
              <a:buChar char="•"/>
            </a:pPr>
            <a:r>
              <a:rPr lang="tr-TR" dirty="0" err="1"/>
              <a:t>Provides</a:t>
            </a:r>
            <a:r>
              <a:rPr lang="tr-TR" dirty="0"/>
              <a:t> </a:t>
            </a:r>
            <a:r>
              <a:rPr lang="tr-TR" dirty="0" err="1"/>
              <a:t>full</a:t>
            </a:r>
            <a:r>
              <a:rPr lang="tr-TR" dirty="0"/>
              <a:t> </a:t>
            </a:r>
            <a:r>
              <a:rPr lang="tr-TR" dirty="0" err="1"/>
              <a:t>integration</a:t>
            </a:r>
            <a:r>
              <a:rPr lang="tr-TR" dirty="0"/>
              <a:t> of Mitsubishi </a:t>
            </a:r>
            <a:r>
              <a:rPr lang="tr-TR" dirty="0" err="1"/>
              <a:t>Electric</a:t>
            </a:r>
            <a:r>
              <a:rPr lang="tr-TR" dirty="0"/>
              <a:t> AC </a:t>
            </a:r>
            <a:r>
              <a:rPr lang="tr-TR" dirty="0" err="1"/>
              <a:t>with</a:t>
            </a:r>
            <a:r>
              <a:rPr lang="tr-TR" dirty="0"/>
              <a:t> KNX </a:t>
            </a:r>
            <a:r>
              <a:rPr lang="tr-TR" dirty="0" err="1"/>
              <a:t>bus</a:t>
            </a:r>
            <a:r>
              <a:rPr lang="tr-TR" dirty="0"/>
              <a:t>.</a:t>
            </a:r>
          </a:p>
          <a:p>
            <a:pPr marL="285750" indent="-285750">
              <a:buFont typeface="Arial" panose="020B0604020202020204" pitchFamily="34" charset="0"/>
              <a:buChar char="•"/>
            </a:pPr>
            <a:endParaRPr lang="tr-TR" dirty="0"/>
          </a:p>
          <a:p>
            <a:pPr marL="285750" indent="-285750">
              <a:buFont typeface="Arial" panose="020B0604020202020204" pitchFamily="34" charset="0"/>
              <a:buChar char="•"/>
            </a:pPr>
            <a:r>
              <a:rPr lang="en-US" dirty="0"/>
              <a:t>It provides full </a:t>
            </a:r>
            <a:r>
              <a:rPr lang="tr-TR" dirty="0" err="1"/>
              <a:t>two-way</a:t>
            </a:r>
            <a:r>
              <a:rPr lang="en-US" dirty="0"/>
              <a:t> integration (control and monitoring) between the AC indoor unit and the KNX.</a:t>
            </a:r>
            <a:endParaRPr lang="tr-TR" dirty="0"/>
          </a:p>
          <a:p>
            <a:pPr marL="285750" indent="-285750">
              <a:buFont typeface="Arial" panose="020B0604020202020204" pitchFamily="34" charset="0"/>
              <a:buChar char="•"/>
            </a:pPr>
            <a:endParaRPr lang="tr-TR" dirty="0"/>
          </a:p>
          <a:p>
            <a:pPr marL="285750" indent="-285750">
              <a:buFont typeface="Arial" panose="020B0604020202020204" pitchFamily="34" charset="0"/>
              <a:buChar char="•"/>
            </a:pPr>
            <a:r>
              <a:rPr lang="en-US" dirty="0"/>
              <a:t>Provides 3 different digital inputs (</a:t>
            </a:r>
            <a:r>
              <a:rPr lang="tr-TR" dirty="0" err="1"/>
              <a:t>etc</a:t>
            </a:r>
            <a:r>
              <a:rPr lang="en-US" dirty="0"/>
              <a:t> Motion detector, drain pump, push button) to integrate into KNX.</a:t>
            </a:r>
            <a:endParaRPr lang="tr-TR" dirty="0"/>
          </a:p>
        </p:txBody>
      </p:sp>
      <p:sp>
        <p:nvSpPr>
          <p:cNvPr id="13" name="Rectangle 12">
            <a:extLst>
              <a:ext uri="{FF2B5EF4-FFF2-40B4-BE49-F238E27FC236}">
                <a16:creationId xmlns:a16="http://schemas.microsoft.com/office/drawing/2014/main" id="{86ABD58D-053B-4196-92F5-339D2A32B946}"/>
              </a:ext>
            </a:extLst>
          </p:cNvPr>
          <p:cNvSpPr/>
          <p:nvPr/>
        </p:nvSpPr>
        <p:spPr>
          <a:xfrm>
            <a:off x="6548388" y="1370707"/>
            <a:ext cx="4642904" cy="35653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tr-TR" dirty="0">
                <a:ln w="0"/>
                <a:effectLst>
                  <a:outerShdw blurRad="38100" dist="19050" dir="2700000" algn="tl" rotWithShape="0">
                    <a:schemeClr val="dk1">
                      <a:alpha val="40000"/>
                    </a:schemeClr>
                  </a:outerShdw>
                </a:effectLst>
              </a:rPr>
              <a:t>            MITSUBISHI ELECTRIC KNX GATEWAY</a:t>
            </a:r>
          </a:p>
        </p:txBody>
      </p:sp>
      <p:sp>
        <p:nvSpPr>
          <p:cNvPr id="16" name="Alt Bilgi Yer Tutucusu 2">
            <a:extLst>
              <a:ext uri="{FF2B5EF4-FFF2-40B4-BE49-F238E27FC236}">
                <a16:creationId xmlns:a16="http://schemas.microsoft.com/office/drawing/2014/main" id="{E1F896E2-0A1A-4DDC-8B55-38DB876A9BA5}"/>
              </a:ext>
            </a:extLst>
          </p:cNvPr>
          <p:cNvSpPr txBox="1">
            <a:spLocks/>
          </p:cNvSpPr>
          <p:nvPr/>
        </p:nvSpPr>
        <p:spPr>
          <a:xfrm>
            <a:off x="4001247" y="6471274"/>
            <a:ext cx="3860800" cy="36512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a:solidFill>
                  <a:prstClr val="black">
                    <a:tint val="75000"/>
                  </a:prstClr>
                </a:solidFill>
              </a:rPr>
              <a:t>www.interra.com.tr</a:t>
            </a:r>
            <a:endParaRPr lang="tr-TR" dirty="0">
              <a:solidFill>
                <a:prstClr val="black">
                  <a:tint val="75000"/>
                </a:prstClr>
              </a:solidFill>
            </a:endParaRPr>
          </a:p>
        </p:txBody>
      </p:sp>
      <p:pic>
        <p:nvPicPr>
          <p:cNvPr id="9" name="Picture 8" descr="A picture containing electronics&#10;&#10;Description automatically generated">
            <a:extLst>
              <a:ext uri="{FF2B5EF4-FFF2-40B4-BE49-F238E27FC236}">
                <a16:creationId xmlns:a16="http://schemas.microsoft.com/office/drawing/2014/main" id="{28D969A1-3033-481A-8669-3C6DCD960EE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0705" t="13970" r="17082" b="13073"/>
          <a:stretch/>
        </p:blipFill>
        <p:spPr>
          <a:xfrm>
            <a:off x="1517928" y="1780137"/>
            <a:ext cx="3251049" cy="3411746"/>
          </a:xfrm>
          <a:prstGeom prst="rect">
            <a:avLst/>
          </a:prstGeom>
        </p:spPr>
      </p:pic>
    </p:spTree>
    <p:extLst>
      <p:ext uri="{BB962C8B-B14F-4D97-AF65-F5344CB8AC3E}">
        <p14:creationId xmlns:p14="http://schemas.microsoft.com/office/powerpoint/2010/main" val="1006839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 6"/>
          <p:cNvGrpSpPr/>
          <p:nvPr/>
        </p:nvGrpSpPr>
        <p:grpSpPr>
          <a:xfrm>
            <a:off x="0" y="1"/>
            <a:ext cx="12191999" cy="722816"/>
            <a:chOff x="0" y="1"/>
            <a:chExt cx="12191999" cy="722816"/>
          </a:xfrm>
        </p:grpSpPr>
        <p:sp>
          <p:nvSpPr>
            <p:cNvPr id="6" name="Dikdörtgen 5"/>
            <p:cNvSpPr/>
            <p:nvPr/>
          </p:nvSpPr>
          <p:spPr>
            <a:xfrm>
              <a:off x="0" y="1"/>
              <a:ext cx="12191999" cy="722816"/>
            </a:xfrm>
            <a:prstGeom prst="rect">
              <a:avLst/>
            </a:prstGeom>
            <a:solidFill>
              <a:schemeClr val="tx1">
                <a:lumMod val="65000"/>
                <a:lumOff val="3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latin typeface="Helvetica" panose="020B0604020202020204" pitchFamily="34" charset="0"/>
                <a:cs typeface="Helvetica" panose="020B0604020202020204" pitchFamily="34" charset="0"/>
              </a:endParaRPr>
            </a:p>
          </p:txBody>
        </p:sp>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804" y="196947"/>
              <a:ext cx="2044511" cy="341203"/>
            </a:xfrm>
            <a:prstGeom prst="rect">
              <a:avLst/>
            </a:prstGeom>
          </p:spPr>
        </p:pic>
      </p:grpSp>
      <p:sp>
        <p:nvSpPr>
          <p:cNvPr id="8" name="Dikdörtgen 7"/>
          <p:cNvSpPr/>
          <p:nvPr/>
        </p:nvSpPr>
        <p:spPr>
          <a:xfrm>
            <a:off x="2204824" y="261152"/>
            <a:ext cx="2736647" cy="369332"/>
          </a:xfrm>
          <a:prstGeom prst="rect">
            <a:avLst/>
          </a:prstGeom>
        </p:spPr>
        <p:txBody>
          <a:bodyPr wrap="none">
            <a:spAutoFit/>
          </a:bodyPr>
          <a:lstStyle/>
          <a:p>
            <a:r>
              <a:rPr lang="tr-TR" i="1" dirty="0">
                <a:solidFill>
                  <a:schemeClr val="bg1"/>
                </a:solidFill>
                <a:latin typeface="Helvetica" panose="020B0604020202020204" pitchFamily="34" charset="0"/>
                <a:cs typeface="Helvetica" panose="020B0604020202020204" pitchFamily="34" charset="0"/>
              </a:rPr>
              <a:t>Developer of uniqueness</a:t>
            </a:r>
          </a:p>
        </p:txBody>
      </p:sp>
      <p:sp>
        <p:nvSpPr>
          <p:cNvPr id="2" name="Rectangle 1">
            <a:extLst>
              <a:ext uri="{FF2B5EF4-FFF2-40B4-BE49-F238E27FC236}">
                <a16:creationId xmlns:a16="http://schemas.microsoft.com/office/drawing/2014/main" id="{31F205B1-C831-4E07-8A25-761C40C849FA}"/>
              </a:ext>
            </a:extLst>
          </p:cNvPr>
          <p:cNvSpPr/>
          <p:nvPr/>
        </p:nvSpPr>
        <p:spPr>
          <a:xfrm>
            <a:off x="6778171" y="2054849"/>
            <a:ext cx="4551895" cy="2308324"/>
          </a:xfrm>
          <a:prstGeom prst="rect">
            <a:avLst/>
          </a:prstGeom>
        </p:spPr>
        <p:txBody>
          <a:bodyPr wrap="square">
            <a:spAutoFit/>
          </a:bodyPr>
          <a:lstStyle/>
          <a:p>
            <a:pPr marL="285750" indent="-285750">
              <a:buFont typeface="Arial" panose="020B0604020202020204" pitchFamily="34" charset="0"/>
              <a:buChar char="•"/>
            </a:pPr>
            <a:r>
              <a:rPr lang="en-US" dirty="0"/>
              <a:t>It is capable of converting the contact signal to any </a:t>
            </a:r>
            <a:r>
              <a:rPr lang="en-US" b="1" dirty="0"/>
              <a:t>KNX</a:t>
            </a:r>
            <a:r>
              <a:rPr lang="en-US" dirty="0"/>
              <a:t> signal.</a:t>
            </a:r>
            <a:endParaRPr lang="tr-TR" dirty="0"/>
          </a:p>
          <a:p>
            <a:pPr marL="285750" indent="-285750">
              <a:buFont typeface="Arial" panose="020B0604020202020204" pitchFamily="34" charset="0"/>
              <a:buChar char="•"/>
            </a:pPr>
            <a:endParaRPr lang="tr-TR" dirty="0"/>
          </a:p>
          <a:p>
            <a:pPr marL="285750" indent="-285750">
              <a:buFont typeface="Wingdings" panose="05000000000000000000" pitchFamily="2" charset="2"/>
              <a:buChar char="Ø"/>
            </a:pPr>
            <a:r>
              <a:rPr lang="tr-TR" dirty="0"/>
              <a:t>2-gang</a:t>
            </a:r>
          </a:p>
          <a:p>
            <a:pPr marL="285750" indent="-285750">
              <a:buFont typeface="Wingdings" panose="05000000000000000000" pitchFamily="2" charset="2"/>
              <a:buChar char="Ø"/>
            </a:pPr>
            <a:r>
              <a:rPr lang="tr-TR" dirty="0"/>
              <a:t>4-gang</a:t>
            </a:r>
          </a:p>
          <a:p>
            <a:pPr marL="285750" indent="-285750">
              <a:buFont typeface="Wingdings" panose="05000000000000000000" pitchFamily="2" charset="2"/>
              <a:buChar char="Ø"/>
            </a:pPr>
            <a:r>
              <a:rPr lang="tr-TR" dirty="0"/>
              <a:t>6-gang</a:t>
            </a:r>
          </a:p>
          <a:p>
            <a:br>
              <a:rPr lang="tr-TR" dirty="0"/>
            </a:br>
            <a:r>
              <a:rPr lang="tr-TR" dirty="0"/>
              <a:t> </a:t>
            </a:r>
          </a:p>
        </p:txBody>
      </p:sp>
      <p:sp>
        <p:nvSpPr>
          <p:cNvPr id="13" name="Rectangle 12">
            <a:extLst>
              <a:ext uri="{FF2B5EF4-FFF2-40B4-BE49-F238E27FC236}">
                <a16:creationId xmlns:a16="http://schemas.microsoft.com/office/drawing/2014/main" id="{86ABD58D-053B-4196-92F5-339D2A32B946}"/>
              </a:ext>
            </a:extLst>
          </p:cNvPr>
          <p:cNvSpPr/>
          <p:nvPr/>
        </p:nvSpPr>
        <p:spPr>
          <a:xfrm>
            <a:off x="6548388" y="1370707"/>
            <a:ext cx="4642904" cy="35653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dirty="0">
                <a:ln w="0"/>
                <a:effectLst>
                  <a:outerShdw blurRad="38100" dist="19050" dir="2700000" algn="tl" rotWithShape="0">
                    <a:schemeClr val="dk1">
                      <a:alpha val="40000"/>
                    </a:schemeClr>
                  </a:outerShdw>
                </a:effectLst>
              </a:rPr>
              <a:t>INTERRA PUSH BUTTON INTERFACE</a:t>
            </a:r>
          </a:p>
        </p:txBody>
      </p:sp>
      <p:sp>
        <p:nvSpPr>
          <p:cNvPr id="16" name="Alt Bilgi Yer Tutucusu 2">
            <a:extLst>
              <a:ext uri="{FF2B5EF4-FFF2-40B4-BE49-F238E27FC236}">
                <a16:creationId xmlns:a16="http://schemas.microsoft.com/office/drawing/2014/main" id="{E1F896E2-0A1A-4DDC-8B55-38DB876A9BA5}"/>
              </a:ext>
            </a:extLst>
          </p:cNvPr>
          <p:cNvSpPr txBox="1">
            <a:spLocks/>
          </p:cNvSpPr>
          <p:nvPr/>
        </p:nvSpPr>
        <p:spPr>
          <a:xfrm>
            <a:off x="4001247" y="6471274"/>
            <a:ext cx="3860800" cy="36512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a:solidFill>
                  <a:prstClr val="black">
                    <a:tint val="75000"/>
                  </a:prstClr>
                </a:solidFill>
              </a:rPr>
              <a:t>www.interra.com.tr</a:t>
            </a:r>
            <a:endParaRPr lang="tr-TR" dirty="0">
              <a:solidFill>
                <a:prstClr val="black">
                  <a:tint val="75000"/>
                </a:prstClr>
              </a:solidFill>
            </a:endParaRPr>
          </a:p>
        </p:txBody>
      </p:sp>
      <p:pic>
        <p:nvPicPr>
          <p:cNvPr id="5" name="Picture 4">
            <a:extLst>
              <a:ext uri="{FF2B5EF4-FFF2-40B4-BE49-F238E27FC236}">
                <a16:creationId xmlns:a16="http://schemas.microsoft.com/office/drawing/2014/main" id="{856C2744-96B0-4477-8947-43D77AA8C3E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3408" t="7481" r="14985" b="13472"/>
          <a:stretch/>
        </p:blipFill>
        <p:spPr>
          <a:xfrm>
            <a:off x="794435" y="1370707"/>
            <a:ext cx="1758716" cy="1881277"/>
          </a:xfrm>
          <a:prstGeom prst="rect">
            <a:avLst/>
          </a:prstGeom>
        </p:spPr>
      </p:pic>
      <p:pic>
        <p:nvPicPr>
          <p:cNvPr id="11" name="Picture 10">
            <a:extLst>
              <a:ext uri="{FF2B5EF4-FFF2-40B4-BE49-F238E27FC236}">
                <a16:creationId xmlns:a16="http://schemas.microsoft.com/office/drawing/2014/main" id="{3E87D395-728D-4714-B92F-014FBB0C978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9024" t="6412" r="15235" b="9984"/>
          <a:stretch/>
        </p:blipFill>
        <p:spPr>
          <a:xfrm>
            <a:off x="3671411" y="2464660"/>
            <a:ext cx="1758717" cy="2042700"/>
          </a:xfrm>
          <a:prstGeom prst="rect">
            <a:avLst/>
          </a:prstGeom>
        </p:spPr>
      </p:pic>
      <p:pic>
        <p:nvPicPr>
          <p:cNvPr id="14" name="Picture 13" descr="A close up of a device&#10;&#10;Description automatically generated">
            <a:extLst>
              <a:ext uri="{FF2B5EF4-FFF2-40B4-BE49-F238E27FC236}">
                <a16:creationId xmlns:a16="http://schemas.microsoft.com/office/drawing/2014/main" id="{8E14CD39-6B06-4F78-843D-B299D5594E1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7008" t="12521" r="15505" b="10910"/>
          <a:stretch/>
        </p:blipFill>
        <p:spPr>
          <a:xfrm>
            <a:off x="623074" y="4066857"/>
            <a:ext cx="2101437" cy="2124140"/>
          </a:xfrm>
          <a:prstGeom prst="rect">
            <a:avLst/>
          </a:prstGeom>
        </p:spPr>
      </p:pic>
      <p:sp>
        <p:nvSpPr>
          <p:cNvPr id="3" name="Rectangle 2">
            <a:extLst>
              <a:ext uri="{FF2B5EF4-FFF2-40B4-BE49-F238E27FC236}">
                <a16:creationId xmlns:a16="http://schemas.microsoft.com/office/drawing/2014/main" id="{C976AC3A-FC6C-41E7-B4DF-AE27C4F77B07}"/>
              </a:ext>
            </a:extLst>
          </p:cNvPr>
          <p:cNvSpPr/>
          <p:nvPr/>
        </p:nvSpPr>
        <p:spPr>
          <a:xfrm>
            <a:off x="6778170" y="4171272"/>
            <a:ext cx="4790755" cy="1200329"/>
          </a:xfrm>
          <a:prstGeom prst="rect">
            <a:avLst/>
          </a:prstGeom>
        </p:spPr>
        <p:txBody>
          <a:bodyPr wrap="square">
            <a:spAutoFit/>
          </a:bodyPr>
          <a:lstStyle/>
          <a:p>
            <a:r>
              <a:rPr lang="en-US" dirty="0"/>
              <a:t>The input module is placed in the standard electrical box of the switch or socket. And it helps provide </a:t>
            </a:r>
            <a:r>
              <a:rPr lang="en-US" b="1" dirty="0"/>
              <a:t>KNX</a:t>
            </a:r>
            <a:r>
              <a:rPr lang="en-US" dirty="0"/>
              <a:t> controls over traditional switches.</a:t>
            </a:r>
            <a:br>
              <a:rPr lang="tr-TR" dirty="0"/>
            </a:br>
            <a:endParaRPr lang="tr-TR" dirty="0"/>
          </a:p>
        </p:txBody>
      </p:sp>
    </p:spTree>
    <p:extLst>
      <p:ext uri="{BB962C8B-B14F-4D97-AF65-F5344CB8AC3E}">
        <p14:creationId xmlns:p14="http://schemas.microsoft.com/office/powerpoint/2010/main" val="345579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animBg="1"/>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6A75A4C-0F2F-4B32-9D31-15DDBF307BFC}"/>
              </a:ext>
            </a:extLst>
          </p:cNvPr>
          <p:cNvSpPr>
            <a:spLocks noGrp="1"/>
          </p:cNvSpPr>
          <p:nvPr>
            <p:ph idx="1"/>
          </p:nvPr>
        </p:nvSpPr>
        <p:spPr>
          <a:xfrm>
            <a:off x="533132" y="2235333"/>
            <a:ext cx="11125736" cy="1167127"/>
          </a:xfrm>
        </p:spPr>
        <p:txBody>
          <a:bodyPr>
            <a:normAutofit fontScale="92500" lnSpcReduction="20000"/>
          </a:bodyPr>
          <a:lstStyle/>
          <a:p>
            <a:pPr marL="0" indent="0">
              <a:buNone/>
            </a:pPr>
            <a:r>
              <a:rPr lang="tr-TR" sz="2000" dirty="0"/>
              <a:t>As INTERRA; </a:t>
            </a:r>
            <a:r>
              <a:rPr lang="tr-TR" sz="2000" dirty="0" err="1"/>
              <a:t>our</a:t>
            </a:r>
            <a:r>
              <a:rPr lang="tr-TR" sz="2000" dirty="0"/>
              <a:t> main </a:t>
            </a:r>
            <a:r>
              <a:rPr lang="tr-TR" sz="2000" dirty="0" err="1"/>
              <a:t>philosophy</a:t>
            </a:r>
            <a:r>
              <a:rPr lang="tr-TR" sz="2000" dirty="0"/>
              <a:t> in </a:t>
            </a:r>
            <a:r>
              <a:rPr lang="tr-TR" sz="2000" dirty="0" err="1"/>
              <a:t>the</a:t>
            </a:r>
            <a:r>
              <a:rPr lang="tr-TR" sz="2000" dirty="0"/>
              <a:t> </a:t>
            </a:r>
            <a:r>
              <a:rPr lang="tr-TR" sz="2000" dirty="0" err="1"/>
              <a:t>Commercial,Industrial</a:t>
            </a:r>
            <a:r>
              <a:rPr lang="tr-TR" sz="2000" dirty="0"/>
              <a:t> ve </a:t>
            </a:r>
            <a:r>
              <a:rPr lang="tr-TR" sz="2000" dirty="0" err="1"/>
              <a:t>Public</a:t>
            </a:r>
            <a:r>
              <a:rPr lang="tr-TR" sz="2000" dirty="0"/>
              <a:t> Project </a:t>
            </a:r>
            <a:r>
              <a:rPr lang="tr-TR" sz="2000" dirty="0" err="1"/>
              <a:t>solutionsare</a:t>
            </a:r>
            <a:r>
              <a:rPr lang="tr-TR" sz="2000" dirty="0"/>
              <a:t> </a:t>
            </a:r>
            <a:r>
              <a:rPr lang="tr-TR" sz="2000" dirty="0" err="1"/>
              <a:t>also</a:t>
            </a:r>
            <a:r>
              <a:rPr lang="tr-TR" sz="2000" dirty="0"/>
              <a:t> </a:t>
            </a:r>
            <a:r>
              <a:rPr lang="tr-TR" sz="2000" dirty="0" err="1"/>
              <a:t>our</a:t>
            </a:r>
            <a:r>
              <a:rPr lang="tr-TR" sz="2000" dirty="0"/>
              <a:t> </a:t>
            </a:r>
            <a:r>
              <a:rPr lang="tr-TR" sz="2000" dirty="0" err="1"/>
              <a:t>basic</a:t>
            </a:r>
            <a:r>
              <a:rPr lang="tr-TR" sz="2000" dirty="0"/>
              <a:t> </a:t>
            </a:r>
            <a:r>
              <a:rPr lang="tr-TR" sz="2000" dirty="0" err="1"/>
              <a:t>philosophy</a:t>
            </a:r>
            <a:r>
              <a:rPr lang="tr-TR" sz="2000" dirty="0"/>
              <a:t>: self-</a:t>
            </a:r>
            <a:r>
              <a:rPr lang="tr-TR" sz="2000" dirty="0" err="1"/>
              <a:t>managed</a:t>
            </a:r>
            <a:r>
              <a:rPr lang="tr-TR" sz="2000" dirty="0"/>
              <a:t> </a:t>
            </a:r>
            <a:r>
              <a:rPr lang="tr-TR" sz="2000" dirty="0" err="1"/>
              <a:t>buildings</a:t>
            </a:r>
            <a:r>
              <a:rPr lang="tr-TR" sz="2000" dirty="0"/>
              <a:t> </a:t>
            </a:r>
            <a:r>
              <a:rPr lang="tr-TR" sz="2000" dirty="0" err="1"/>
              <a:t>and</a:t>
            </a:r>
            <a:r>
              <a:rPr lang="tr-TR" sz="2000" dirty="0"/>
              <a:t> </a:t>
            </a:r>
            <a:r>
              <a:rPr lang="tr-TR" sz="2000" dirty="0" err="1"/>
              <a:t>offices</a:t>
            </a:r>
            <a:r>
              <a:rPr lang="tr-TR" sz="2000" dirty="0"/>
              <a:t> </a:t>
            </a:r>
            <a:r>
              <a:rPr lang="tr-TR" sz="2000" dirty="0" err="1"/>
              <a:t>are</a:t>
            </a:r>
            <a:r>
              <a:rPr lang="tr-TR" sz="2000" dirty="0"/>
              <a:t> </a:t>
            </a:r>
            <a:r>
              <a:rPr lang="tr-TR" sz="2000" dirty="0" err="1"/>
              <a:t>also</a:t>
            </a:r>
            <a:r>
              <a:rPr lang="tr-TR" sz="2000" dirty="0"/>
              <a:t> </a:t>
            </a:r>
            <a:r>
              <a:rPr lang="tr-TR" sz="2000" dirty="0" err="1"/>
              <a:t>full-fledged</a:t>
            </a:r>
            <a:r>
              <a:rPr lang="tr-TR" sz="2000" dirty="0"/>
              <a:t> </a:t>
            </a:r>
            <a:r>
              <a:rPr lang="tr-TR" sz="2000" dirty="0" err="1"/>
              <a:t>and</a:t>
            </a:r>
            <a:r>
              <a:rPr lang="tr-TR" sz="2000" dirty="0"/>
              <a:t> </a:t>
            </a:r>
            <a:r>
              <a:rPr lang="tr-TR" sz="2000" dirty="0" err="1"/>
              <a:t>environmentally</a:t>
            </a:r>
            <a:r>
              <a:rPr lang="tr-TR" sz="2000" dirty="0"/>
              <a:t> </a:t>
            </a:r>
            <a:r>
              <a:rPr lang="tr-TR" sz="2000" dirty="0" err="1"/>
              <a:t>sensitive</a:t>
            </a:r>
            <a:r>
              <a:rPr lang="tr-TR" sz="2000" dirty="0"/>
              <a:t> </a:t>
            </a:r>
            <a:r>
              <a:rPr lang="tr-TR" sz="2000" dirty="0" err="1"/>
              <a:t>and</a:t>
            </a:r>
            <a:r>
              <a:rPr lang="tr-TR" sz="2000" dirty="0"/>
              <a:t> </a:t>
            </a:r>
            <a:r>
              <a:rPr lang="tr-TR" sz="2000" dirty="0" err="1"/>
              <a:t>special</a:t>
            </a:r>
            <a:r>
              <a:rPr lang="tr-TR" sz="2000" dirty="0"/>
              <a:t> </a:t>
            </a:r>
            <a:r>
              <a:rPr lang="tr-TR" sz="2000" dirty="0" err="1"/>
              <a:t>controls</a:t>
            </a:r>
            <a:r>
              <a:rPr lang="tr-TR" sz="2000" dirty="0"/>
              <a:t> </a:t>
            </a:r>
            <a:r>
              <a:rPr lang="tr-TR" sz="2000" dirty="0" err="1"/>
              <a:t>and</a:t>
            </a:r>
            <a:r>
              <a:rPr lang="tr-TR" sz="2000" dirty="0"/>
              <a:t> </a:t>
            </a:r>
            <a:r>
              <a:rPr lang="tr-TR" sz="2000" dirty="0" err="1"/>
              <a:t>limitations</a:t>
            </a:r>
            <a:r>
              <a:rPr lang="tr-TR" sz="2000" dirty="0"/>
              <a:t>.</a:t>
            </a:r>
          </a:p>
          <a:p>
            <a:pPr marL="0" indent="0">
              <a:buNone/>
            </a:pPr>
            <a:r>
              <a:rPr lang="tr-TR" sz="2000" dirty="0" err="1"/>
              <a:t>Energy</a:t>
            </a:r>
            <a:r>
              <a:rPr lang="tr-TR" sz="2000" dirty="0"/>
              <a:t> </a:t>
            </a:r>
            <a:r>
              <a:rPr lang="tr-TR" sz="2000" dirty="0" err="1"/>
              <a:t>saving</a:t>
            </a:r>
            <a:r>
              <a:rPr lang="tr-TR" sz="2000" dirty="0"/>
              <a:t> </a:t>
            </a:r>
            <a:r>
              <a:rPr lang="tr-TR" sz="2000" dirty="0" err="1"/>
              <a:t>office-hospital</a:t>
            </a:r>
            <a:r>
              <a:rPr lang="tr-TR" sz="2000" dirty="0"/>
              <a:t>, </a:t>
            </a:r>
            <a:r>
              <a:rPr lang="tr-TR" sz="2000" dirty="0" err="1"/>
              <a:t>school-public</a:t>
            </a:r>
            <a:r>
              <a:rPr lang="tr-TR" sz="2000" dirty="0"/>
              <a:t> </a:t>
            </a:r>
            <a:r>
              <a:rPr lang="tr-TR" sz="2000" dirty="0" err="1"/>
              <a:t>buildings</a:t>
            </a:r>
            <a:endParaRPr lang="tr-TR" sz="2000" dirty="0"/>
          </a:p>
        </p:txBody>
      </p:sp>
      <p:sp>
        <p:nvSpPr>
          <p:cNvPr id="4" name="Footer Placeholder 3">
            <a:extLst>
              <a:ext uri="{FF2B5EF4-FFF2-40B4-BE49-F238E27FC236}">
                <a16:creationId xmlns:a16="http://schemas.microsoft.com/office/drawing/2014/main" id="{AC598138-24B7-42E2-86B2-83AE1703EF39}"/>
              </a:ext>
            </a:extLst>
          </p:cNvPr>
          <p:cNvSpPr>
            <a:spLocks noGrp="1"/>
          </p:cNvSpPr>
          <p:nvPr>
            <p:ph type="ftr" sz="quarter" idx="11"/>
          </p:nvPr>
        </p:nvSpPr>
        <p:spPr/>
        <p:txBody>
          <a:bodyPr/>
          <a:lstStyle/>
          <a:p>
            <a:r>
              <a:rPr lang="tr-TR" dirty="0">
                <a:solidFill>
                  <a:prstClr val="black">
                    <a:tint val="75000"/>
                  </a:prstClr>
                </a:solidFill>
              </a:rPr>
              <a:t>www.interra.com.tr</a:t>
            </a:r>
          </a:p>
        </p:txBody>
      </p:sp>
      <p:pic>
        <p:nvPicPr>
          <p:cNvPr id="8" name="Picture 7">
            <a:extLst>
              <a:ext uri="{FF2B5EF4-FFF2-40B4-BE49-F238E27FC236}">
                <a16:creationId xmlns:a16="http://schemas.microsoft.com/office/drawing/2014/main" id="{5D71D4A3-3498-4B42-B96B-5014CF34E2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01802" y="3841794"/>
            <a:ext cx="1429966" cy="682585"/>
          </a:xfrm>
          <a:prstGeom prst="rect">
            <a:avLst/>
          </a:prstGeom>
        </p:spPr>
      </p:pic>
      <p:pic>
        <p:nvPicPr>
          <p:cNvPr id="10" name="Picture 9">
            <a:extLst>
              <a:ext uri="{FF2B5EF4-FFF2-40B4-BE49-F238E27FC236}">
                <a16:creationId xmlns:a16="http://schemas.microsoft.com/office/drawing/2014/main" id="{04BF8D42-0E40-4A20-983E-1403D8F634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6256" y="4066246"/>
            <a:ext cx="2168524" cy="439801"/>
          </a:xfrm>
          <a:prstGeom prst="rect">
            <a:avLst/>
          </a:prstGeom>
        </p:spPr>
      </p:pic>
      <p:pic>
        <p:nvPicPr>
          <p:cNvPr id="12" name="Picture 11">
            <a:extLst>
              <a:ext uri="{FF2B5EF4-FFF2-40B4-BE49-F238E27FC236}">
                <a16:creationId xmlns:a16="http://schemas.microsoft.com/office/drawing/2014/main" id="{45D35343-CDBB-4439-86C6-C99760746F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16785" y="5113595"/>
            <a:ext cx="2048099" cy="653539"/>
          </a:xfrm>
          <a:prstGeom prst="rect">
            <a:avLst/>
          </a:prstGeom>
        </p:spPr>
      </p:pic>
      <p:pic>
        <p:nvPicPr>
          <p:cNvPr id="14" name="Picture 13">
            <a:extLst>
              <a:ext uri="{FF2B5EF4-FFF2-40B4-BE49-F238E27FC236}">
                <a16:creationId xmlns:a16="http://schemas.microsoft.com/office/drawing/2014/main" id="{52E57069-8AAD-4220-B940-069020CB43A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92372" y="5540683"/>
            <a:ext cx="1826427" cy="602581"/>
          </a:xfrm>
          <a:prstGeom prst="rect">
            <a:avLst/>
          </a:prstGeom>
        </p:spPr>
      </p:pic>
      <p:pic>
        <p:nvPicPr>
          <p:cNvPr id="16" name="Picture 15">
            <a:extLst>
              <a:ext uri="{FF2B5EF4-FFF2-40B4-BE49-F238E27FC236}">
                <a16:creationId xmlns:a16="http://schemas.microsoft.com/office/drawing/2014/main" id="{E0E700BF-AC11-424A-869B-588B614AFBD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389268" y="3253640"/>
            <a:ext cx="684964" cy="684964"/>
          </a:xfrm>
          <a:prstGeom prst="rect">
            <a:avLst/>
          </a:prstGeom>
        </p:spPr>
      </p:pic>
      <p:pic>
        <p:nvPicPr>
          <p:cNvPr id="18" name="Picture 17">
            <a:extLst>
              <a:ext uri="{FF2B5EF4-FFF2-40B4-BE49-F238E27FC236}">
                <a16:creationId xmlns:a16="http://schemas.microsoft.com/office/drawing/2014/main" id="{DFA28003-BFF0-4071-984D-6A316B50FA2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52029" y="4286146"/>
            <a:ext cx="1606839" cy="803420"/>
          </a:xfrm>
          <a:prstGeom prst="rect">
            <a:avLst/>
          </a:prstGeom>
        </p:spPr>
      </p:pic>
      <p:pic>
        <p:nvPicPr>
          <p:cNvPr id="7" name="Picture 6">
            <a:extLst>
              <a:ext uri="{FF2B5EF4-FFF2-40B4-BE49-F238E27FC236}">
                <a16:creationId xmlns:a16="http://schemas.microsoft.com/office/drawing/2014/main" id="{07914231-B523-46F1-9AE2-C0946130144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17241"/>
            <a:ext cx="12192000" cy="1784195"/>
          </a:xfrm>
          <a:prstGeom prst="rect">
            <a:avLst/>
          </a:prstGeom>
        </p:spPr>
      </p:pic>
      <p:sp>
        <p:nvSpPr>
          <p:cNvPr id="2" name="Rectangle 1">
            <a:extLst>
              <a:ext uri="{FF2B5EF4-FFF2-40B4-BE49-F238E27FC236}">
                <a16:creationId xmlns:a16="http://schemas.microsoft.com/office/drawing/2014/main" id="{B374261A-EDB5-47A1-83B8-A077A1B3418D}"/>
              </a:ext>
            </a:extLst>
          </p:cNvPr>
          <p:cNvSpPr/>
          <p:nvPr/>
        </p:nvSpPr>
        <p:spPr>
          <a:xfrm>
            <a:off x="900054" y="3735809"/>
            <a:ext cx="2441617" cy="2031325"/>
          </a:xfrm>
          <a:prstGeom prst="rect">
            <a:avLst/>
          </a:prstGeom>
        </p:spPr>
        <p:txBody>
          <a:bodyPr wrap="square">
            <a:spAutoFit/>
          </a:bodyPr>
          <a:lstStyle/>
          <a:p>
            <a:pPr marL="457200" indent="-457200">
              <a:buFont typeface="Arial" panose="020B0604020202020204" pitchFamily="34" charset="0"/>
              <a:buChar char="•"/>
            </a:pPr>
            <a:r>
              <a:rPr lang="tr-TR" dirty="0" err="1">
                <a:latin typeface="Helvetica" panose="020B0604020202020204" pitchFamily="34" charset="0"/>
                <a:cs typeface="Helvetica" panose="020B0604020202020204" pitchFamily="34" charset="0"/>
              </a:rPr>
              <a:t>Energy</a:t>
            </a:r>
            <a:r>
              <a:rPr lang="tr-TR" dirty="0">
                <a:latin typeface="Helvetica" panose="020B0604020202020204" pitchFamily="34" charset="0"/>
                <a:cs typeface="Helvetica" panose="020B0604020202020204" pitchFamily="34" charset="0"/>
              </a:rPr>
              <a:t> </a:t>
            </a:r>
            <a:r>
              <a:rPr lang="tr-TR" dirty="0" err="1">
                <a:latin typeface="Helvetica" panose="020B0604020202020204" pitchFamily="34" charset="0"/>
                <a:cs typeface="Helvetica" panose="020B0604020202020204" pitchFamily="34" charset="0"/>
              </a:rPr>
              <a:t>Efficiency</a:t>
            </a:r>
            <a:endParaRPr lang="tr-TR" dirty="0">
              <a:latin typeface="Helvetica" panose="020B0604020202020204" pitchFamily="34" charset="0"/>
              <a:cs typeface="Helvetica" panose="020B0604020202020204" pitchFamily="34" charset="0"/>
            </a:endParaRPr>
          </a:p>
          <a:p>
            <a:endParaRPr lang="tr-TR" dirty="0">
              <a:latin typeface="Helvetica" panose="020B0604020202020204" pitchFamily="34" charset="0"/>
              <a:cs typeface="Helvetica" panose="020B0604020202020204" pitchFamily="34" charset="0"/>
            </a:endParaRPr>
          </a:p>
          <a:p>
            <a:pPr marL="457200" indent="-457200">
              <a:buFont typeface="Arial" panose="020B0604020202020204" pitchFamily="34" charset="0"/>
              <a:buChar char="•"/>
            </a:pPr>
            <a:r>
              <a:rPr lang="tr-TR" dirty="0" err="1">
                <a:latin typeface="Helvetica" panose="020B0604020202020204" pitchFamily="34" charset="0"/>
                <a:cs typeface="Helvetica" panose="020B0604020202020204" pitchFamily="34" charset="0"/>
              </a:rPr>
              <a:t>Flexibility</a:t>
            </a:r>
            <a:endParaRPr lang="tr-TR" dirty="0">
              <a:latin typeface="Helvetica" panose="020B0604020202020204" pitchFamily="34" charset="0"/>
              <a:cs typeface="Helvetica" panose="020B0604020202020204" pitchFamily="34" charset="0"/>
            </a:endParaRPr>
          </a:p>
          <a:p>
            <a:pPr marL="457200" indent="-457200">
              <a:buFont typeface="Arial" panose="020B0604020202020204" pitchFamily="34" charset="0"/>
              <a:buChar char="•"/>
            </a:pPr>
            <a:endParaRPr lang="tr-TR" dirty="0">
              <a:latin typeface="Helvetica" panose="020B0604020202020204" pitchFamily="34" charset="0"/>
              <a:cs typeface="Helvetica" panose="020B0604020202020204" pitchFamily="34" charset="0"/>
            </a:endParaRPr>
          </a:p>
          <a:p>
            <a:pPr marL="457200" indent="-457200">
              <a:buFont typeface="Arial" panose="020B0604020202020204" pitchFamily="34" charset="0"/>
              <a:buChar char="•"/>
            </a:pPr>
            <a:r>
              <a:rPr lang="tr-TR" dirty="0" err="1">
                <a:latin typeface="Helvetica" panose="020B0604020202020204" pitchFamily="34" charset="0"/>
                <a:cs typeface="Helvetica" panose="020B0604020202020204" pitchFamily="34" charset="0"/>
              </a:rPr>
              <a:t>Comfort</a:t>
            </a:r>
            <a:endParaRPr lang="tr-TR" dirty="0">
              <a:latin typeface="Helvetica" panose="020B0604020202020204" pitchFamily="34" charset="0"/>
              <a:cs typeface="Helvetica" panose="020B0604020202020204" pitchFamily="34" charset="0"/>
            </a:endParaRPr>
          </a:p>
          <a:p>
            <a:endParaRPr lang="tr-TR" dirty="0">
              <a:latin typeface="Helvetica" panose="020B0604020202020204" pitchFamily="34" charset="0"/>
              <a:cs typeface="Helvetica" panose="020B0604020202020204" pitchFamily="34" charset="0"/>
            </a:endParaRPr>
          </a:p>
          <a:p>
            <a:pPr marL="457200" indent="-457200">
              <a:buFont typeface="Arial" panose="020B0604020202020204" pitchFamily="34" charset="0"/>
              <a:buChar char="•"/>
            </a:pPr>
            <a:r>
              <a:rPr lang="tr-TR" dirty="0">
                <a:latin typeface="Helvetica" panose="020B0604020202020204" pitchFamily="34" charset="0"/>
                <a:cs typeface="Helvetica" panose="020B0604020202020204" pitchFamily="34" charset="0"/>
              </a:rPr>
              <a:t>Security</a:t>
            </a:r>
          </a:p>
        </p:txBody>
      </p:sp>
    </p:spTree>
    <p:extLst>
      <p:ext uri="{BB962C8B-B14F-4D97-AF65-F5344CB8AC3E}">
        <p14:creationId xmlns:p14="http://schemas.microsoft.com/office/powerpoint/2010/main" val="2957616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 6"/>
          <p:cNvGrpSpPr/>
          <p:nvPr/>
        </p:nvGrpSpPr>
        <p:grpSpPr>
          <a:xfrm>
            <a:off x="0" y="1"/>
            <a:ext cx="12191999" cy="722816"/>
            <a:chOff x="0" y="1"/>
            <a:chExt cx="12191999" cy="722816"/>
          </a:xfrm>
        </p:grpSpPr>
        <p:sp>
          <p:nvSpPr>
            <p:cNvPr id="6" name="Dikdörtgen 5"/>
            <p:cNvSpPr/>
            <p:nvPr/>
          </p:nvSpPr>
          <p:spPr>
            <a:xfrm>
              <a:off x="0" y="1"/>
              <a:ext cx="12191999" cy="722816"/>
            </a:xfrm>
            <a:prstGeom prst="rect">
              <a:avLst/>
            </a:prstGeom>
            <a:solidFill>
              <a:schemeClr val="tx1">
                <a:lumMod val="65000"/>
                <a:lumOff val="3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latin typeface="Helvetica" panose="020B0604020202020204" pitchFamily="34" charset="0"/>
                <a:cs typeface="Helvetica" panose="020B0604020202020204" pitchFamily="34" charset="0"/>
              </a:endParaRP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804" y="196947"/>
              <a:ext cx="2044511" cy="341203"/>
            </a:xfrm>
            <a:prstGeom prst="rect">
              <a:avLst/>
            </a:prstGeom>
          </p:spPr>
        </p:pic>
      </p:grpSp>
      <p:sp>
        <p:nvSpPr>
          <p:cNvPr id="8" name="Dikdörtgen 7"/>
          <p:cNvSpPr/>
          <p:nvPr/>
        </p:nvSpPr>
        <p:spPr>
          <a:xfrm>
            <a:off x="2204824" y="261152"/>
            <a:ext cx="2736647" cy="369332"/>
          </a:xfrm>
          <a:prstGeom prst="rect">
            <a:avLst/>
          </a:prstGeom>
        </p:spPr>
        <p:txBody>
          <a:bodyPr wrap="none">
            <a:spAutoFit/>
          </a:bodyPr>
          <a:lstStyle/>
          <a:p>
            <a:r>
              <a:rPr lang="tr-TR" i="1" dirty="0">
                <a:solidFill>
                  <a:schemeClr val="bg1"/>
                </a:solidFill>
                <a:latin typeface="Helvetica" panose="020B0604020202020204" pitchFamily="34" charset="0"/>
                <a:cs typeface="Helvetica" panose="020B0604020202020204" pitchFamily="34" charset="0"/>
              </a:rPr>
              <a:t>Developer of uniqueness</a:t>
            </a:r>
          </a:p>
        </p:txBody>
      </p:sp>
      <p:sp>
        <p:nvSpPr>
          <p:cNvPr id="3" name="Alt Bilgi Yer Tutucusu 2">
            <a:extLst>
              <a:ext uri="{FF2B5EF4-FFF2-40B4-BE49-F238E27FC236}">
                <a16:creationId xmlns:a16="http://schemas.microsoft.com/office/drawing/2014/main" id="{099517B1-7FD1-4B5A-8260-1C9393CE34D6}"/>
              </a:ext>
            </a:extLst>
          </p:cNvPr>
          <p:cNvSpPr>
            <a:spLocks noGrp="1"/>
          </p:cNvSpPr>
          <p:nvPr>
            <p:ph type="ftr" sz="quarter" idx="11"/>
          </p:nvPr>
        </p:nvSpPr>
        <p:spPr/>
        <p:txBody>
          <a:bodyPr/>
          <a:lstStyle/>
          <a:p>
            <a:r>
              <a:rPr lang="tr-TR">
                <a:solidFill>
                  <a:prstClr val="black">
                    <a:tint val="75000"/>
                  </a:prstClr>
                </a:solidFill>
              </a:rPr>
              <a:t>www.interra.com.tr</a:t>
            </a:r>
          </a:p>
        </p:txBody>
      </p:sp>
      <p:pic>
        <p:nvPicPr>
          <p:cNvPr id="10" name="Picture 9">
            <a:extLst>
              <a:ext uri="{FF2B5EF4-FFF2-40B4-BE49-F238E27FC236}">
                <a16:creationId xmlns:a16="http://schemas.microsoft.com/office/drawing/2014/main" id="{9BFC2201-620D-4657-81DE-5F7F24D108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82252" y="3079823"/>
            <a:ext cx="1851602" cy="3641653"/>
          </a:xfrm>
          <a:prstGeom prst="rect">
            <a:avLst/>
          </a:prstGeom>
        </p:spPr>
      </p:pic>
      <p:pic>
        <p:nvPicPr>
          <p:cNvPr id="15" name="Picture 14">
            <a:extLst>
              <a:ext uri="{FF2B5EF4-FFF2-40B4-BE49-F238E27FC236}">
                <a16:creationId xmlns:a16="http://schemas.microsoft.com/office/drawing/2014/main" id="{DE2E6D39-6F22-414B-8E43-86D738047E5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67942" y="3402281"/>
            <a:ext cx="1689309" cy="3169377"/>
          </a:xfrm>
          <a:prstGeom prst="rect">
            <a:avLst/>
          </a:prstGeom>
        </p:spPr>
      </p:pic>
      <p:pic>
        <p:nvPicPr>
          <p:cNvPr id="18" name="Picture 17">
            <a:extLst>
              <a:ext uri="{FF2B5EF4-FFF2-40B4-BE49-F238E27FC236}">
                <a16:creationId xmlns:a16="http://schemas.microsoft.com/office/drawing/2014/main" id="{9D4833B7-127B-48B8-BF82-CE67CB7DCA3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71561" y="3367017"/>
            <a:ext cx="1875507" cy="3058863"/>
          </a:xfrm>
          <a:prstGeom prst="rect">
            <a:avLst/>
          </a:prstGeom>
        </p:spPr>
      </p:pic>
      <p:sp>
        <p:nvSpPr>
          <p:cNvPr id="14" name="Rectangle 13">
            <a:extLst>
              <a:ext uri="{FF2B5EF4-FFF2-40B4-BE49-F238E27FC236}">
                <a16:creationId xmlns:a16="http://schemas.microsoft.com/office/drawing/2014/main" id="{35F0A51C-0143-435E-A1B5-B3822451E82F}"/>
              </a:ext>
            </a:extLst>
          </p:cNvPr>
          <p:cNvSpPr/>
          <p:nvPr/>
        </p:nvSpPr>
        <p:spPr>
          <a:xfrm>
            <a:off x="8026400" y="1754701"/>
            <a:ext cx="4551895" cy="1754326"/>
          </a:xfrm>
          <a:prstGeom prst="rect">
            <a:avLst/>
          </a:prstGeom>
        </p:spPr>
        <p:txBody>
          <a:bodyPr wrap="square">
            <a:spAutoFit/>
          </a:bodyPr>
          <a:lstStyle/>
          <a:p>
            <a:pPr marL="285750" indent="-285750">
              <a:buFont typeface="Wingdings" panose="05000000000000000000" pitchFamily="2" charset="2"/>
              <a:buChar char="Ø"/>
            </a:pPr>
            <a:r>
              <a:rPr lang="tr-TR" dirty="0"/>
              <a:t>KNX IP ROUTER</a:t>
            </a:r>
          </a:p>
          <a:p>
            <a:pPr marL="285750" indent="-285750">
              <a:buFont typeface="Wingdings" panose="05000000000000000000" pitchFamily="2" charset="2"/>
              <a:buChar char="Ø"/>
            </a:pPr>
            <a:endParaRPr lang="tr-TR" dirty="0"/>
          </a:p>
          <a:p>
            <a:pPr marL="285750" indent="-285750">
              <a:buFont typeface="Wingdings" panose="05000000000000000000" pitchFamily="2" charset="2"/>
              <a:buChar char="Ø"/>
            </a:pPr>
            <a:r>
              <a:rPr lang="tr-TR" dirty="0"/>
              <a:t>KNX LINE COUPLER</a:t>
            </a:r>
          </a:p>
          <a:p>
            <a:pPr marL="285750" indent="-285750">
              <a:buFont typeface="Wingdings" panose="05000000000000000000" pitchFamily="2" charset="2"/>
              <a:buChar char="Ø"/>
            </a:pPr>
            <a:endParaRPr lang="tr-TR" dirty="0"/>
          </a:p>
          <a:p>
            <a:pPr marL="285750" indent="-285750">
              <a:buFont typeface="Wingdings" panose="05000000000000000000" pitchFamily="2" charset="2"/>
              <a:buChar char="Ø"/>
            </a:pPr>
            <a:r>
              <a:rPr lang="tr-TR" dirty="0"/>
              <a:t>KNX USB INTERFACE</a:t>
            </a:r>
            <a:br>
              <a:rPr lang="tr-TR" dirty="0"/>
            </a:br>
            <a:r>
              <a:rPr lang="tr-TR" dirty="0"/>
              <a:t> </a:t>
            </a:r>
          </a:p>
        </p:txBody>
      </p:sp>
      <p:sp>
        <p:nvSpPr>
          <p:cNvPr id="16" name="Rectangle 15">
            <a:extLst>
              <a:ext uri="{FF2B5EF4-FFF2-40B4-BE49-F238E27FC236}">
                <a16:creationId xmlns:a16="http://schemas.microsoft.com/office/drawing/2014/main" id="{CEA9AEE5-F264-4485-BEFA-3321CEEE21D9}"/>
              </a:ext>
            </a:extLst>
          </p:cNvPr>
          <p:cNvSpPr/>
          <p:nvPr/>
        </p:nvSpPr>
        <p:spPr>
          <a:xfrm>
            <a:off x="7269748" y="1096150"/>
            <a:ext cx="4642904" cy="35653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dirty="0">
                <a:ln w="0"/>
                <a:effectLst>
                  <a:outerShdw blurRad="38100" dist="19050" dir="2700000" algn="tl" rotWithShape="0">
                    <a:schemeClr val="dk1">
                      <a:alpha val="40000"/>
                    </a:schemeClr>
                  </a:outerShdw>
                </a:effectLst>
              </a:rPr>
              <a:t>INTERRA SYSTEM COMPANENTS</a:t>
            </a:r>
          </a:p>
        </p:txBody>
      </p:sp>
      <p:pic>
        <p:nvPicPr>
          <p:cNvPr id="13" name="Picture 6">
            <a:extLst>
              <a:ext uri="{FF2B5EF4-FFF2-40B4-BE49-F238E27FC236}">
                <a16:creationId xmlns:a16="http://schemas.microsoft.com/office/drawing/2014/main" id="{7E419E2F-3C52-47E6-A39A-CC4FDB4FC50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1433" y="2000385"/>
            <a:ext cx="2588834" cy="2591714"/>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6">
            <a:extLst>
              <a:ext uri="{FF2B5EF4-FFF2-40B4-BE49-F238E27FC236}">
                <a16:creationId xmlns:a16="http://schemas.microsoft.com/office/drawing/2014/main" id="{67483B23-3106-4328-858F-F2B4E658D37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61823" y="2000384"/>
            <a:ext cx="2588785" cy="2591714"/>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Metin kutusu 1">
            <a:extLst>
              <a:ext uri="{FF2B5EF4-FFF2-40B4-BE49-F238E27FC236}">
                <a16:creationId xmlns:a16="http://schemas.microsoft.com/office/drawing/2014/main" id="{094617A9-67EB-4B72-B5DE-887621F166D9}"/>
              </a:ext>
            </a:extLst>
          </p:cNvPr>
          <p:cNvSpPr txBox="1"/>
          <p:nvPr/>
        </p:nvSpPr>
        <p:spPr>
          <a:xfrm>
            <a:off x="444486" y="1662743"/>
            <a:ext cx="1833894" cy="276999"/>
          </a:xfrm>
          <a:prstGeom prst="rect">
            <a:avLst/>
          </a:prstGeom>
          <a:noFill/>
        </p:spPr>
        <p:txBody>
          <a:bodyPr wrap="square" rtlCol="0">
            <a:spAutoFit/>
          </a:bodyPr>
          <a:lstStyle/>
          <a:p>
            <a:r>
              <a:rPr lang="tr-TR" sz="1200" dirty="0"/>
              <a:t>Standard Application</a:t>
            </a:r>
          </a:p>
        </p:txBody>
      </p:sp>
      <p:sp>
        <p:nvSpPr>
          <p:cNvPr id="19" name="Metin kutusu 18">
            <a:extLst>
              <a:ext uri="{FF2B5EF4-FFF2-40B4-BE49-F238E27FC236}">
                <a16:creationId xmlns:a16="http://schemas.microsoft.com/office/drawing/2014/main" id="{2CD67C2B-5E72-4F67-B748-1BD0A18BB26C}"/>
              </a:ext>
            </a:extLst>
          </p:cNvPr>
          <p:cNvSpPr txBox="1"/>
          <p:nvPr/>
        </p:nvSpPr>
        <p:spPr>
          <a:xfrm>
            <a:off x="444486" y="4663284"/>
            <a:ext cx="1833894" cy="246221"/>
          </a:xfrm>
          <a:prstGeom prst="rect">
            <a:avLst/>
          </a:prstGeom>
          <a:noFill/>
        </p:spPr>
        <p:txBody>
          <a:bodyPr wrap="square" rtlCol="0">
            <a:spAutoFit/>
          </a:bodyPr>
          <a:lstStyle/>
          <a:p>
            <a:r>
              <a:rPr lang="tr-TR" sz="1000" dirty="0" err="1"/>
              <a:t>Line</a:t>
            </a:r>
            <a:r>
              <a:rPr lang="tr-TR" sz="1000" dirty="0"/>
              <a:t> </a:t>
            </a:r>
            <a:r>
              <a:rPr lang="tr-TR" sz="1000" dirty="0" err="1"/>
              <a:t>Coupler</a:t>
            </a:r>
            <a:endParaRPr lang="tr-TR" sz="1000" dirty="0"/>
          </a:p>
        </p:txBody>
      </p:sp>
      <p:sp>
        <p:nvSpPr>
          <p:cNvPr id="5" name="Dikdörtgen 4">
            <a:extLst>
              <a:ext uri="{FF2B5EF4-FFF2-40B4-BE49-F238E27FC236}">
                <a16:creationId xmlns:a16="http://schemas.microsoft.com/office/drawing/2014/main" id="{636B9415-A7C4-4EC6-9AC1-500EA0304930}"/>
              </a:ext>
            </a:extLst>
          </p:cNvPr>
          <p:cNvSpPr/>
          <p:nvPr/>
        </p:nvSpPr>
        <p:spPr>
          <a:xfrm>
            <a:off x="4165600" y="4671079"/>
            <a:ext cx="906017" cy="246221"/>
          </a:xfrm>
          <a:prstGeom prst="rect">
            <a:avLst/>
          </a:prstGeom>
        </p:spPr>
        <p:txBody>
          <a:bodyPr wrap="none">
            <a:spAutoFit/>
          </a:bodyPr>
          <a:lstStyle/>
          <a:p>
            <a:r>
              <a:rPr lang="tr-TR" sz="1000" dirty="0" err="1"/>
              <a:t>Line</a:t>
            </a:r>
            <a:r>
              <a:rPr lang="tr-TR" sz="1000" dirty="0"/>
              <a:t> </a:t>
            </a:r>
            <a:r>
              <a:rPr lang="tr-TR" sz="1000" dirty="0" err="1"/>
              <a:t>Repeater</a:t>
            </a:r>
            <a:endParaRPr lang="tr-TR" sz="1000" dirty="0"/>
          </a:p>
        </p:txBody>
      </p:sp>
    </p:spTree>
    <p:extLst>
      <p:ext uri="{BB962C8B-B14F-4D97-AF65-F5344CB8AC3E}">
        <p14:creationId xmlns:p14="http://schemas.microsoft.com/office/powerpoint/2010/main" val="1301315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par>
                                <p:cTn id="18" presetID="10" presetClass="entr" presetSubtype="0"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par>
                                <p:cTn id="21" presetID="10"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EFEEB4-C88A-4F9C-9424-D785778028C4}"/>
              </a:ext>
            </a:extLst>
          </p:cNvPr>
          <p:cNvSpPr>
            <a:spLocks noGrp="1"/>
          </p:cNvSpPr>
          <p:nvPr>
            <p:ph idx="1"/>
          </p:nvPr>
        </p:nvSpPr>
        <p:spPr>
          <a:xfrm>
            <a:off x="409474" y="1353300"/>
            <a:ext cx="5913120" cy="4979911"/>
          </a:xfrm>
        </p:spPr>
        <p:txBody>
          <a:bodyPr>
            <a:noAutofit/>
          </a:bodyPr>
          <a:lstStyle/>
          <a:p>
            <a:pPr marL="0" indent="0">
              <a:buNone/>
            </a:pPr>
            <a:r>
              <a:rPr lang="tr-TR" sz="2600" b="1" dirty="0" err="1">
                <a:ln/>
              </a:rPr>
              <a:t>Topology</a:t>
            </a:r>
            <a:r>
              <a:rPr lang="tr-TR" sz="2600" b="1" dirty="0">
                <a:ln/>
              </a:rPr>
              <a:t> </a:t>
            </a:r>
            <a:r>
              <a:rPr lang="tr-TR" sz="2600" b="1" dirty="0" err="1">
                <a:ln/>
              </a:rPr>
              <a:t>with</a:t>
            </a:r>
            <a:r>
              <a:rPr lang="tr-TR" sz="2600" b="1" dirty="0">
                <a:ln/>
              </a:rPr>
              <a:t> </a:t>
            </a:r>
            <a:r>
              <a:rPr lang="tr-TR" sz="2600" b="1" dirty="0" err="1">
                <a:ln/>
              </a:rPr>
              <a:t>Twisted</a:t>
            </a:r>
            <a:r>
              <a:rPr lang="tr-TR" sz="2600" b="1" dirty="0">
                <a:ln/>
              </a:rPr>
              <a:t> </a:t>
            </a:r>
            <a:r>
              <a:rPr lang="tr-TR" sz="2600" b="1" dirty="0" err="1">
                <a:ln/>
              </a:rPr>
              <a:t>Pair</a:t>
            </a:r>
            <a:r>
              <a:rPr lang="tr-TR" sz="2600" b="1" dirty="0">
                <a:ln/>
              </a:rPr>
              <a:t>:</a:t>
            </a:r>
          </a:p>
          <a:p>
            <a:r>
              <a:rPr lang="en-US" sz="2600" b="1" dirty="0">
                <a:ln/>
              </a:rPr>
              <a:t>Program and monitor the devices at each point.</a:t>
            </a:r>
            <a:endParaRPr lang="tr-TR" sz="2600" b="1" dirty="0">
              <a:ln/>
            </a:endParaRPr>
          </a:p>
          <a:p>
            <a:r>
              <a:rPr lang="en-US" sz="2600" b="1" dirty="0">
                <a:ln/>
              </a:rPr>
              <a:t>All in the same ETS Project.</a:t>
            </a:r>
            <a:endParaRPr lang="tr-TR" sz="2600" b="1" dirty="0">
              <a:ln/>
            </a:endParaRPr>
          </a:p>
          <a:p>
            <a:r>
              <a:rPr lang="en-US" sz="2600" b="1" dirty="0">
                <a:ln/>
              </a:rPr>
              <a:t>The ETS group deals with the limitation in large projects.</a:t>
            </a:r>
            <a:endParaRPr lang="tr-TR" sz="2600" b="1" dirty="0">
              <a:ln/>
            </a:endParaRPr>
          </a:p>
          <a:p>
            <a:r>
              <a:rPr lang="en-US" sz="2600" b="1" dirty="0">
                <a:ln/>
              </a:rPr>
              <a:t>High bus load if centralized visualization or BMS is used.</a:t>
            </a:r>
            <a:endParaRPr lang="tr-TR" sz="2600" b="1" dirty="0">
              <a:ln/>
            </a:endParaRPr>
          </a:p>
        </p:txBody>
      </p:sp>
      <p:grpSp>
        <p:nvGrpSpPr>
          <p:cNvPr id="5" name="Grup 6">
            <a:extLst>
              <a:ext uri="{FF2B5EF4-FFF2-40B4-BE49-F238E27FC236}">
                <a16:creationId xmlns:a16="http://schemas.microsoft.com/office/drawing/2014/main" id="{ADB16D9F-7636-4812-A014-222F1202EC9F}"/>
              </a:ext>
            </a:extLst>
          </p:cNvPr>
          <p:cNvGrpSpPr/>
          <p:nvPr/>
        </p:nvGrpSpPr>
        <p:grpSpPr>
          <a:xfrm>
            <a:off x="0" y="1"/>
            <a:ext cx="12191999" cy="722816"/>
            <a:chOff x="0" y="1"/>
            <a:chExt cx="12191999" cy="722816"/>
          </a:xfrm>
        </p:grpSpPr>
        <p:sp>
          <p:nvSpPr>
            <p:cNvPr id="6" name="Dikdörtgen 5">
              <a:extLst>
                <a:ext uri="{FF2B5EF4-FFF2-40B4-BE49-F238E27FC236}">
                  <a16:creationId xmlns:a16="http://schemas.microsoft.com/office/drawing/2014/main" id="{66126A6F-8F20-4B9D-9971-328EDDCF070F}"/>
                </a:ext>
              </a:extLst>
            </p:cNvPr>
            <p:cNvSpPr/>
            <p:nvPr/>
          </p:nvSpPr>
          <p:spPr>
            <a:xfrm>
              <a:off x="0" y="1"/>
              <a:ext cx="12191999" cy="722816"/>
            </a:xfrm>
            <a:prstGeom prst="rect">
              <a:avLst/>
            </a:prstGeom>
            <a:solidFill>
              <a:schemeClr val="tx1">
                <a:lumMod val="65000"/>
                <a:lumOff val="3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latin typeface="Helvetica" panose="020B0604020202020204" pitchFamily="34" charset="0"/>
                <a:cs typeface="Helvetica" panose="020B0604020202020204" pitchFamily="34" charset="0"/>
              </a:endParaRPr>
            </a:p>
          </p:txBody>
        </p:sp>
        <p:pic>
          <p:nvPicPr>
            <p:cNvPr id="7" name="Resim 3">
              <a:extLst>
                <a:ext uri="{FF2B5EF4-FFF2-40B4-BE49-F238E27FC236}">
                  <a16:creationId xmlns:a16="http://schemas.microsoft.com/office/drawing/2014/main" id="{76781CA7-F4EA-4D39-A536-ADD9FAA1DF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804" y="196947"/>
              <a:ext cx="2044511" cy="341203"/>
            </a:xfrm>
            <a:prstGeom prst="rect">
              <a:avLst/>
            </a:prstGeom>
          </p:spPr>
        </p:pic>
      </p:grpSp>
      <p:sp>
        <p:nvSpPr>
          <p:cNvPr id="9" name="Footer Placeholder 3">
            <a:extLst>
              <a:ext uri="{FF2B5EF4-FFF2-40B4-BE49-F238E27FC236}">
                <a16:creationId xmlns:a16="http://schemas.microsoft.com/office/drawing/2014/main" id="{14179606-AB4B-4ADD-848B-44506BE5C725}"/>
              </a:ext>
            </a:extLst>
          </p:cNvPr>
          <p:cNvSpPr>
            <a:spLocks noGrp="1"/>
          </p:cNvSpPr>
          <p:nvPr>
            <p:ph type="ftr" sz="quarter" idx="11"/>
          </p:nvPr>
        </p:nvSpPr>
        <p:spPr>
          <a:xfrm>
            <a:off x="3272506" y="6461189"/>
            <a:ext cx="3860800" cy="365125"/>
          </a:xfrm>
        </p:spPr>
        <p:txBody>
          <a:bodyPr/>
          <a:lstStyle/>
          <a:p>
            <a:r>
              <a:rPr lang="tr-TR" dirty="0">
                <a:solidFill>
                  <a:prstClr val="black">
                    <a:tint val="75000"/>
                  </a:prstClr>
                </a:solidFill>
              </a:rPr>
              <a:t>www.interra.com.tr</a:t>
            </a:r>
          </a:p>
        </p:txBody>
      </p:sp>
      <p:pic>
        <p:nvPicPr>
          <p:cNvPr id="4" name="Picture 3">
            <a:extLst>
              <a:ext uri="{FF2B5EF4-FFF2-40B4-BE49-F238E27FC236}">
                <a16:creationId xmlns:a16="http://schemas.microsoft.com/office/drawing/2014/main" id="{8626ACA7-A92D-419F-9A12-B35232514B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2594" y="722817"/>
            <a:ext cx="5913121" cy="6041218"/>
          </a:xfrm>
          <a:prstGeom prst="rect">
            <a:avLst/>
          </a:prstGeom>
        </p:spPr>
      </p:pic>
      <p:grpSp>
        <p:nvGrpSpPr>
          <p:cNvPr id="8" name="Grup 6">
            <a:extLst>
              <a:ext uri="{FF2B5EF4-FFF2-40B4-BE49-F238E27FC236}">
                <a16:creationId xmlns:a16="http://schemas.microsoft.com/office/drawing/2014/main" id="{7808FF3B-3580-4047-A7C3-A2C4E9961772}"/>
              </a:ext>
            </a:extLst>
          </p:cNvPr>
          <p:cNvGrpSpPr/>
          <p:nvPr/>
        </p:nvGrpSpPr>
        <p:grpSpPr>
          <a:xfrm>
            <a:off x="0" y="1"/>
            <a:ext cx="12191999" cy="722816"/>
            <a:chOff x="0" y="1"/>
            <a:chExt cx="12191999" cy="722816"/>
          </a:xfrm>
        </p:grpSpPr>
        <p:sp>
          <p:nvSpPr>
            <p:cNvPr id="10" name="Dikdörtgen 5">
              <a:extLst>
                <a:ext uri="{FF2B5EF4-FFF2-40B4-BE49-F238E27FC236}">
                  <a16:creationId xmlns:a16="http://schemas.microsoft.com/office/drawing/2014/main" id="{01BCEF35-6163-4F8F-A18C-0DC78BCBE0F7}"/>
                </a:ext>
              </a:extLst>
            </p:cNvPr>
            <p:cNvSpPr/>
            <p:nvPr/>
          </p:nvSpPr>
          <p:spPr>
            <a:xfrm>
              <a:off x="0" y="1"/>
              <a:ext cx="12191999" cy="722816"/>
            </a:xfrm>
            <a:prstGeom prst="rect">
              <a:avLst/>
            </a:prstGeom>
            <a:solidFill>
              <a:schemeClr val="tx1">
                <a:lumMod val="65000"/>
                <a:lumOff val="3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latin typeface="Helvetica" panose="020B0604020202020204" pitchFamily="34" charset="0"/>
                <a:cs typeface="Helvetica" panose="020B0604020202020204" pitchFamily="34" charset="0"/>
              </a:endParaRPr>
            </a:p>
          </p:txBody>
        </p:sp>
        <p:pic>
          <p:nvPicPr>
            <p:cNvPr id="11" name="Resim 3">
              <a:extLst>
                <a:ext uri="{FF2B5EF4-FFF2-40B4-BE49-F238E27FC236}">
                  <a16:creationId xmlns:a16="http://schemas.microsoft.com/office/drawing/2014/main" id="{44208A9C-5145-4DD5-B30C-CE8025BD0A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804" y="196947"/>
              <a:ext cx="2044511" cy="341203"/>
            </a:xfrm>
            <a:prstGeom prst="rect">
              <a:avLst/>
            </a:prstGeom>
          </p:spPr>
        </p:pic>
      </p:grpSp>
      <p:sp>
        <p:nvSpPr>
          <p:cNvPr id="12" name="Dikdörtgen 7">
            <a:extLst>
              <a:ext uri="{FF2B5EF4-FFF2-40B4-BE49-F238E27FC236}">
                <a16:creationId xmlns:a16="http://schemas.microsoft.com/office/drawing/2014/main" id="{4D79B7E5-79CE-4359-9D3E-FADE82B785CB}"/>
              </a:ext>
            </a:extLst>
          </p:cNvPr>
          <p:cNvSpPr/>
          <p:nvPr/>
        </p:nvSpPr>
        <p:spPr>
          <a:xfrm>
            <a:off x="2204824" y="261152"/>
            <a:ext cx="2736647" cy="369332"/>
          </a:xfrm>
          <a:prstGeom prst="rect">
            <a:avLst/>
          </a:prstGeom>
        </p:spPr>
        <p:txBody>
          <a:bodyPr wrap="none">
            <a:spAutoFit/>
          </a:bodyPr>
          <a:lstStyle/>
          <a:p>
            <a:r>
              <a:rPr lang="tr-TR" i="1" dirty="0">
                <a:solidFill>
                  <a:schemeClr val="bg1"/>
                </a:solidFill>
                <a:latin typeface="Helvetica" panose="020B0604020202020204" pitchFamily="34" charset="0"/>
                <a:cs typeface="Helvetica" panose="020B0604020202020204" pitchFamily="34" charset="0"/>
              </a:rPr>
              <a:t>Developer of uniqueness</a:t>
            </a:r>
          </a:p>
        </p:txBody>
      </p:sp>
    </p:spTree>
    <p:extLst>
      <p:ext uri="{BB962C8B-B14F-4D97-AF65-F5344CB8AC3E}">
        <p14:creationId xmlns:p14="http://schemas.microsoft.com/office/powerpoint/2010/main" val="17486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5994B82-3426-4365-8E42-D1C0DE1273B4}"/>
              </a:ext>
            </a:extLst>
          </p:cNvPr>
          <p:cNvSpPr>
            <a:spLocks noGrp="1"/>
          </p:cNvSpPr>
          <p:nvPr>
            <p:ph idx="1"/>
          </p:nvPr>
        </p:nvSpPr>
        <p:spPr>
          <a:xfrm>
            <a:off x="570129" y="1810165"/>
            <a:ext cx="5392521" cy="2653770"/>
          </a:xfrm>
        </p:spPr>
        <p:txBody>
          <a:bodyPr>
            <a:noAutofit/>
          </a:bodyPr>
          <a:lstStyle/>
          <a:p>
            <a:pPr marL="0" indent="0">
              <a:buNone/>
            </a:pPr>
            <a:r>
              <a:rPr lang="tr-TR" sz="2600" b="1" dirty="0" err="1">
                <a:ln/>
              </a:rPr>
              <a:t>Topology</a:t>
            </a:r>
            <a:r>
              <a:rPr lang="tr-TR" sz="2600" b="1" dirty="0">
                <a:ln/>
              </a:rPr>
              <a:t> </a:t>
            </a:r>
            <a:r>
              <a:rPr lang="tr-TR" sz="2600" b="1" dirty="0" err="1">
                <a:ln/>
              </a:rPr>
              <a:t>with</a:t>
            </a:r>
            <a:r>
              <a:rPr lang="es-ES" sz="2600" b="1" dirty="0">
                <a:ln/>
              </a:rPr>
              <a:t> </a:t>
            </a:r>
            <a:r>
              <a:rPr lang="es-ES" sz="2600" b="1" dirty="0" err="1">
                <a:ln/>
              </a:rPr>
              <a:t>IP'si</a:t>
            </a:r>
            <a:r>
              <a:rPr lang="es-ES" sz="2600" b="1" dirty="0">
                <a:ln/>
              </a:rPr>
              <a:t>:</a:t>
            </a:r>
          </a:p>
          <a:p>
            <a:r>
              <a:rPr lang="tr-TR" sz="2600" b="1" dirty="0" err="1">
                <a:ln/>
              </a:rPr>
              <a:t>One</a:t>
            </a:r>
            <a:r>
              <a:rPr lang="en-US" sz="2600" b="1" dirty="0">
                <a:ln/>
              </a:rPr>
              <a:t> ETS Project for similar </a:t>
            </a:r>
            <a:r>
              <a:rPr lang="tr-TR" sz="2600" b="1" dirty="0" err="1">
                <a:ln/>
              </a:rPr>
              <a:t>areas</a:t>
            </a:r>
            <a:r>
              <a:rPr lang="en-US" sz="2600" b="1" dirty="0">
                <a:ln/>
              </a:rPr>
              <a:t>.</a:t>
            </a:r>
            <a:endParaRPr lang="tr-TR" sz="2600" b="1" dirty="0">
              <a:ln/>
            </a:endParaRPr>
          </a:p>
          <a:p>
            <a:r>
              <a:rPr lang="en-US" sz="2600" b="1" dirty="0">
                <a:ln/>
              </a:rPr>
              <a:t>Reduce the bus load if you are using central visualization or BMS.</a:t>
            </a:r>
            <a:endParaRPr lang="tr-TR" sz="2600" b="1" dirty="0">
              <a:ln/>
            </a:endParaRPr>
          </a:p>
        </p:txBody>
      </p:sp>
      <p:grpSp>
        <p:nvGrpSpPr>
          <p:cNvPr id="8" name="Grup 6">
            <a:extLst>
              <a:ext uri="{FF2B5EF4-FFF2-40B4-BE49-F238E27FC236}">
                <a16:creationId xmlns:a16="http://schemas.microsoft.com/office/drawing/2014/main" id="{3E706B36-FCAB-4107-BFBF-5280CEABCA39}"/>
              </a:ext>
            </a:extLst>
          </p:cNvPr>
          <p:cNvGrpSpPr/>
          <p:nvPr/>
        </p:nvGrpSpPr>
        <p:grpSpPr>
          <a:xfrm>
            <a:off x="0" y="1"/>
            <a:ext cx="12191999" cy="722816"/>
            <a:chOff x="0" y="1"/>
            <a:chExt cx="12191999" cy="722816"/>
          </a:xfrm>
        </p:grpSpPr>
        <p:sp>
          <p:nvSpPr>
            <p:cNvPr id="9" name="Dikdörtgen 5">
              <a:extLst>
                <a:ext uri="{FF2B5EF4-FFF2-40B4-BE49-F238E27FC236}">
                  <a16:creationId xmlns:a16="http://schemas.microsoft.com/office/drawing/2014/main" id="{6415DA81-7E96-437C-A7BB-A8B7AF173A3B}"/>
                </a:ext>
              </a:extLst>
            </p:cNvPr>
            <p:cNvSpPr/>
            <p:nvPr/>
          </p:nvSpPr>
          <p:spPr>
            <a:xfrm>
              <a:off x="0" y="1"/>
              <a:ext cx="12191999" cy="722816"/>
            </a:xfrm>
            <a:prstGeom prst="rect">
              <a:avLst/>
            </a:prstGeom>
            <a:solidFill>
              <a:schemeClr val="tx1">
                <a:lumMod val="65000"/>
                <a:lumOff val="3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latin typeface="Helvetica" panose="020B0604020202020204" pitchFamily="34" charset="0"/>
                <a:cs typeface="Helvetica" panose="020B0604020202020204" pitchFamily="34" charset="0"/>
              </a:endParaRPr>
            </a:p>
          </p:txBody>
        </p:sp>
        <p:pic>
          <p:nvPicPr>
            <p:cNvPr id="10" name="Resim 3">
              <a:extLst>
                <a:ext uri="{FF2B5EF4-FFF2-40B4-BE49-F238E27FC236}">
                  <a16:creationId xmlns:a16="http://schemas.microsoft.com/office/drawing/2014/main" id="{89B2FB80-23BE-4972-A6CF-D8CAF87728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804" y="196947"/>
              <a:ext cx="2044511" cy="341203"/>
            </a:xfrm>
            <a:prstGeom prst="rect">
              <a:avLst/>
            </a:prstGeom>
          </p:spPr>
        </p:pic>
      </p:grpSp>
      <p:grpSp>
        <p:nvGrpSpPr>
          <p:cNvPr id="11" name="Grup 6">
            <a:extLst>
              <a:ext uri="{FF2B5EF4-FFF2-40B4-BE49-F238E27FC236}">
                <a16:creationId xmlns:a16="http://schemas.microsoft.com/office/drawing/2014/main" id="{4B8B16B4-520C-47EC-B042-A7932BD40C7D}"/>
              </a:ext>
            </a:extLst>
          </p:cNvPr>
          <p:cNvGrpSpPr/>
          <p:nvPr/>
        </p:nvGrpSpPr>
        <p:grpSpPr>
          <a:xfrm>
            <a:off x="0" y="1"/>
            <a:ext cx="12191999" cy="722816"/>
            <a:chOff x="0" y="1"/>
            <a:chExt cx="12191999" cy="722816"/>
          </a:xfrm>
        </p:grpSpPr>
        <p:sp>
          <p:nvSpPr>
            <p:cNvPr id="12" name="Dikdörtgen 5">
              <a:extLst>
                <a:ext uri="{FF2B5EF4-FFF2-40B4-BE49-F238E27FC236}">
                  <a16:creationId xmlns:a16="http://schemas.microsoft.com/office/drawing/2014/main" id="{AFED7E44-144F-442C-AE77-EDA6210FA094}"/>
                </a:ext>
              </a:extLst>
            </p:cNvPr>
            <p:cNvSpPr/>
            <p:nvPr/>
          </p:nvSpPr>
          <p:spPr>
            <a:xfrm>
              <a:off x="0" y="1"/>
              <a:ext cx="12191999" cy="722816"/>
            </a:xfrm>
            <a:prstGeom prst="rect">
              <a:avLst/>
            </a:prstGeom>
            <a:solidFill>
              <a:schemeClr val="tx1">
                <a:lumMod val="65000"/>
                <a:lumOff val="3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latin typeface="Helvetica" panose="020B0604020202020204" pitchFamily="34" charset="0"/>
                <a:cs typeface="Helvetica" panose="020B0604020202020204" pitchFamily="34" charset="0"/>
              </a:endParaRPr>
            </a:p>
          </p:txBody>
        </p:sp>
        <p:pic>
          <p:nvPicPr>
            <p:cNvPr id="14" name="Resim 3">
              <a:extLst>
                <a:ext uri="{FF2B5EF4-FFF2-40B4-BE49-F238E27FC236}">
                  <a16:creationId xmlns:a16="http://schemas.microsoft.com/office/drawing/2014/main" id="{526B16EE-3989-41E5-BEC3-3AB06BF7F1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804" y="196947"/>
              <a:ext cx="2044511" cy="341203"/>
            </a:xfrm>
            <a:prstGeom prst="rect">
              <a:avLst/>
            </a:prstGeom>
          </p:spPr>
        </p:pic>
      </p:grpSp>
      <p:sp>
        <p:nvSpPr>
          <p:cNvPr id="15" name="Dikdörtgen 7">
            <a:extLst>
              <a:ext uri="{FF2B5EF4-FFF2-40B4-BE49-F238E27FC236}">
                <a16:creationId xmlns:a16="http://schemas.microsoft.com/office/drawing/2014/main" id="{998220D3-819A-45F2-A596-A59D1CFB62BE}"/>
              </a:ext>
            </a:extLst>
          </p:cNvPr>
          <p:cNvSpPr/>
          <p:nvPr/>
        </p:nvSpPr>
        <p:spPr>
          <a:xfrm>
            <a:off x="2204824" y="261152"/>
            <a:ext cx="2736647" cy="369332"/>
          </a:xfrm>
          <a:prstGeom prst="rect">
            <a:avLst/>
          </a:prstGeom>
        </p:spPr>
        <p:txBody>
          <a:bodyPr wrap="none">
            <a:spAutoFit/>
          </a:bodyPr>
          <a:lstStyle/>
          <a:p>
            <a:r>
              <a:rPr lang="tr-TR" i="1" dirty="0">
                <a:solidFill>
                  <a:schemeClr val="bg1"/>
                </a:solidFill>
                <a:latin typeface="Helvetica" panose="020B0604020202020204" pitchFamily="34" charset="0"/>
                <a:cs typeface="Helvetica" panose="020B0604020202020204" pitchFamily="34" charset="0"/>
              </a:rPr>
              <a:t>Developer of uniqueness</a:t>
            </a:r>
          </a:p>
        </p:txBody>
      </p:sp>
      <p:pic>
        <p:nvPicPr>
          <p:cNvPr id="32" name="Picture 31">
            <a:extLst>
              <a:ext uri="{FF2B5EF4-FFF2-40B4-BE49-F238E27FC236}">
                <a16:creationId xmlns:a16="http://schemas.microsoft.com/office/drawing/2014/main" id="{741568B1-5681-45C6-A169-7D16437AF328}"/>
              </a:ext>
            </a:extLst>
          </p:cNvPr>
          <p:cNvPicPr>
            <a:picLocks noChangeAspect="1"/>
          </p:cNvPicPr>
          <p:nvPr/>
        </p:nvPicPr>
        <p:blipFill rotWithShape="1">
          <a:blip r:embed="rId3">
            <a:extLst>
              <a:ext uri="{28A0092B-C50C-407E-A947-70E740481C1C}">
                <a14:useLocalDpi xmlns:a14="http://schemas.microsoft.com/office/drawing/2010/main" val="0"/>
              </a:ext>
            </a:extLst>
          </a:blip>
          <a:srcRect l="4685" b="1235"/>
          <a:stretch/>
        </p:blipFill>
        <p:spPr>
          <a:xfrm>
            <a:off x="5763490" y="722817"/>
            <a:ext cx="5558690" cy="6104569"/>
          </a:xfrm>
          <a:prstGeom prst="rect">
            <a:avLst/>
          </a:prstGeom>
        </p:spPr>
      </p:pic>
      <p:sp>
        <p:nvSpPr>
          <p:cNvPr id="33" name="Footer Placeholder 3">
            <a:extLst>
              <a:ext uri="{FF2B5EF4-FFF2-40B4-BE49-F238E27FC236}">
                <a16:creationId xmlns:a16="http://schemas.microsoft.com/office/drawing/2014/main" id="{07453037-0D40-4CC8-A30E-D235E4B40984}"/>
              </a:ext>
            </a:extLst>
          </p:cNvPr>
          <p:cNvSpPr txBox="1">
            <a:spLocks/>
          </p:cNvSpPr>
          <p:nvPr/>
        </p:nvSpPr>
        <p:spPr>
          <a:xfrm>
            <a:off x="4188690" y="6414285"/>
            <a:ext cx="3860800" cy="36512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a:solidFill>
                  <a:prstClr val="black">
                    <a:tint val="75000"/>
                  </a:prstClr>
                </a:solidFill>
              </a:rPr>
              <a:t>www.interra.com.tr</a:t>
            </a:r>
            <a:endParaRPr lang="tr-TR" dirty="0">
              <a:solidFill>
                <a:prstClr val="black">
                  <a:tint val="75000"/>
                </a:prstClr>
              </a:solidFill>
            </a:endParaRPr>
          </a:p>
        </p:txBody>
      </p:sp>
    </p:spTree>
    <p:extLst>
      <p:ext uri="{BB962C8B-B14F-4D97-AF65-F5344CB8AC3E}">
        <p14:creationId xmlns:p14="http://schemas.microsoft.com/office/powerpoint/2010/main" val="1554801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17ABC2C1-1344-4499-A5D7-4F9C60622C39}"/>
              </a:ext>
            </a:extLst>
          </p:cNvPr>
          <p:cNvSpPr>
            <a:spLocks noGrp="1"/>
          </p:cNvSpPr>
          <p:nvPr>
            <p:ph idx="1"/>
          </p:nvPr>
        </p:nvSpPr>
        <p:spPr>
          <a:xfrm>
            <a:off x="715489" y="1430612"/>
            <a:ext cx="5070151" cy="4502827"/>
          </a:xfrm>
        </p:spPr>
        <p:txBody>
          <a:bodyPr>
            <a:noAutofit/>
          </a:bodyPr>
          <a:lstStyle/>
          <a:p>
            <a:pPr marL="0" indent="0">
              <a:buNone/>
            </a:pPr>
            <a:r>
              <a:rPr lang="tr-TR" sz="2600" b="1" dirty="0" err="1">
                <a:ln/>
              </a:rPr>
              <a:t>Topology</a:t>
            </a:r>
            <a:r>
              <a:rPr lang="tr-TR" sz="2600" b="1" dirty="0">
                <a:ln/>
              </a:rPr>
              <a:t> Mixed</a:t>
            </a:r>
            <a:r>
              <a:rPr lang="es-ES" sz="2600" b="1" dirty="0">
                <a:ln/>
              </a:rPr>
              <a:t> TP-IP:</a:t>
            </a:r>
          </a:p>
          <a:p>
            <a:r>
              <a:rPr lang="en-US" sz="2600" b="1" dirty="0">
                <a:ln/>
              </a:rPr>
              <a:t>Public areas operate over TP or IP</a:t>
            </a:r>
            <a:r>
              <a:rPr lang="es-ES" sz="2600" b="1" dirty="0">
                <a:ln/>
              </a:rPr>
              <a:t>.</a:t>
            </a:r>
          </a:p>
          <a:p>
            <a:r>
              <a:rPr lang="en-US" sz="2600" b="1" dirty="0">
                <a:ln/>
              </a:rPr>
              <a:t>Use the same ETS Project for similar </a:t>
            </a:r>
            <a:r>
              <a:rPr lang="tr-TR" sz="2600" b="1" dirty="0" err="1">
                <a:ln/>
              </a:rPr>
              <a:t>areas</a:t>
            </a:r>
            <a:r>
              <a:rPr lang="es-ES" sz="2600" b="1" dirty="0">
                <a:ln/>
              </a:rPr>
              <a:t>.</a:t>
            </a:r>
          </a:p>
          <a:p>
            <a:r>
              <a:rPr lang="en-US" sz="2600" b="1" dirty="0">
                <a:ln/>
              </a:rPr>
              <a:t>Reduce bus load if you are using central visualization or BMS</a:t>
            </a:r>
            <a:r>
              <a:rPr lang="es-ES" sz="2600" b="1" dirty="0">
                <a:ln/>
              </a:rPr>
              <a:t>.</a:t>
            </a:r>
            <a:endParaRPr lang="tr-TR" sz="2600" b="1" dirty="0">
              <a:ln/>
            </a:endParaRPr>
          </a:p>
        </p:txBody>
      </p:sp>
      <p:grpSp>
        <p:nvGrpSpPr>
          <p:cNvPr id="12" name="Grup 6">
            <a:extLst>
              <a:ext uri="{FF2B5EF4-FFF2-40B4-BE49-F238E27FC236}">
                <a16:creationId xmlns:a16="http://schemas.microsoft.com/office/drawing/2014/main" id="{63F9E3DC-DC56-4BE5-9927-EE060829C553}"/>
              </a:ext>
            </a:extLst>
          </p:cNvPr>
          <p:cNvGrpSpPr/>
          <p:nvPr/>
        </p:nvGrpSpPr>
        <p:grpSpPr>
          <a:xfrm>
            <a:off x="0" y="1"/>
            <a:ext cx="12191999" cy="722816"/>
            <a:chOff x="0" y="1"/>
            <a:chExt cx="12191999" cy="722816"/>
          </a:xfrm>
        </p:grpSpPr>
        <p:sp>
          <p:nvSpPr>
            <p:cNvPr id="14" name="Dikdörtgen 5">
              <a:extLst>
                <a:ext uri="{FF2B5EF4-FFF2-40B4-BE49-F238E27FC236}">
                  <a16:creationId xmlns:a16="http://schemas.microsoft.com/office/drawing/2014/main" id="{F585B65F-9F73-41C3-9370-2C1695DBA3D9}"/>
                </a:ext>
              </a:extLst>
            </p:cNvPr>
            <p:cNvSpPr/>
            <p:nvPr/>
          </p:nvSpPr>
          <p:spPr>
            <a:xfrm>
              <a:off x="0" y="1"/>
              <a:ext cx="12191999" cy="722816"/>
            </a:xfrm>
            <a:prstGeom prst="rect">
              <a:avLst/>
            </a:prstGeom>
            <a:solidFill>
              <a:schemeClr val="tx1">
                <a:lumMod val="65000"/>
                <a:lumOff val="3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latin typeface="Helvetica" panose="020B0604020202020204" pitchFamily="34" charset="0"/>
                <a:cs typeface="Helvetica" panose="020B0604020202020204" pitchFamily="34" charset="0"/>
              </a:endParaRPr>
            </a:p>
          </p:txBody>
        </p:sp>
        <p:pic>
          <p:nvPicPr>
            <p:cNvPr id="15" name="Resim 3">
              <a:extLst>
                <a:ext uri="{FF2B5EF4-FFF2-40B4-BE49-F238E27FC236}">
                  <a16:creationId xmlns:a16="http://schemas.microsoft.com/office/drawing/2014/main" id="{366B28B5-DC8C-4197-B314-F792CEC7A1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804" y="196947"/>
              <a:ext cx="2044511" cy="341203"/>
            </a:xfrm>
            <a:prstGeom prst="rect">
              <a:avLst/>
            </a:prstGeom>
          </p:spPr>
        </p:pic>
      </p:grpSp>
      <p:sp>
        <p:nvSpPr>
          <p:cNvPr id="16" name="Dikdörtgen 7">
            <a:extLst>
              <a:ext uri="{FF2B5EF4-FFF2-40B4-BE49-F238E27FC236}">
                <a16:creationId xmlns:a16="http://schemas.microsoft.com/office/drawing/2014/main" id="{2676935B-0C4A-44EC-9E0D-7F527A38EB3F}"/>
              </a:ext>
            </a:extLst>
          </p:cNvPr>
          <p:cNvSpPr/>
          <p:nvPr/>
        </p:nvSpPr>
        <p:spPr>
          <a:xfrm>
            <a:off x="2204824" y="261152"/>
            <a:ext cx="2736647" cy="369332"/>
          </a:xfrm>
          <a:prstGeom prst="rect">
            <a:avLst/>
          </a:prstGeom>
        </p:spPr>
        <p:txBody>
          <a:bodyPr wrap="none">
            <a:spAutoFit/>
          </a:bodyPr>
          <a:lstStyle/>
          <a:p>
            <a:r>
              <a:rPr lang="tr-TR" i="1" dirty="0">
                <a:solidFill>
                  <a:schemeClr val="bg1"/>
                </a:solidFill>
                <a:latin typeface="Helvetica" panose="020B0604020202020204" pitchFamily="34" charset="0"/>
                <a:cs typeface="Helvetica" panose="020B0604020202020204" pitchFamily="34" charset="0"/>
              </a:rPr>
              <a:t>Developer of uniqueness</a:t>
            </a:r>
          </a:p>
        </p:txBody>
      </p:sp>
      <p:pic>
        <p:nvPicPr>
          <p:cNvPr id="3" name="Picture 2">
            <a:extLst>
              <a:ext uri="{FF2B5EF4-FFF2-40B4-BE49-F238E27FC236}">
                <a16:creationId xmlns:a16="http://schemas.microsoft.com/office/drawing/2014/main" id="{4BAAC9F0-71CB-402F-988A-26E27D1B8E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3759" y="722817"/>
            <a:ext cx="6238240" cy="6135182"/>
          </a:xfrm>
          <a:prstGeom prst="rect">
            <a:avLst/>
          </a:prstGeom>
        </p:spPr>
      </p:pic>
      <p:sp>
        <p:nvSpPr>
          <p:cNvPr id="34" name="Footer Placeholder 3">
            <a:extLst>
              <a:ext uri="{FF2B5EF4-FFF2-40B4-BE49-F238E27FC236}">
                <a16:creationId xmlns:a16="http://schemas.microsoft.com/office/drawing/2014/main" id="{F7851A9F-D688-4F3B-9049-62ABA636844C}"/>
              </a:ext>
            </a:extLst>
          </p:cNvPr>
          <p:cNvSpPr>
            <a:spLocks noGrp="1"/>
          </p:cNvSpPr>
          <p:nvPr>
            <p:ph type="ftr" sz="quarter" idx="11"/>
          </p:nvPr>
        </p:nvSpPr>
        <p:spPr>
          <a:xfrm>
            <a:off x="3709880" y="6492874"/>
            <a:ext cx="3860800" cy="365125"/>
          </a:xfrm>
        </p:spPr>
        <p:txBody>
          <a:bodyPr/>
          <a:lstStyle/>
          <a:p>
            <a:r>
              <a:rPr lang="tr-TR" dirty="0">
                <a:solidFill>
                  <a:prstClr val="black">
                    <a:tint val="75000"/>
                  </a:prstClr>
                </a:solidFill>
              </a:rPr>
              <a:t>www.interra.com.tr</a:t>
            </a:r>
          </a:p>
        </p:txBody>
      </p:sp>
    </p:spTree>
    <p:extLst>
      <p:ext uri="{BB962C8B-B14F-4D97-AF65-F5344CB8AC3E}">
        <p14:creationId xmlns:p14="http://schemas.microsoft.com/office/powerpoint/2010/main" val="4136981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 6"/>
          <p:cNvGrpSpPr/>
          <p:nvPr/>
        </p:nvGrpSpPr>
        <p:grpSpPr>
          <a:xfrm>
            <a:off x="0" y="1"/>
            <a:ext cx="12191999" cy="722816"/>
            <a:chOff x="0" y="1"/>
            <a:chExt cx="12191999" cy="722816"/>
          </a:xfrm>
        </p:grpSpPr>
        <p:sp>
          <p:nvSpPr>
            <p:cNvPr id="6" name="Dikdörtgen 5"/>
            <p:cNvSpPr/>
            <p:nvPr/>
          </p:nvSpPr>
          <p:spPr>
            <a:xfrm>
              <a:off x="0" y="1"/>
              <a:ext cx="12191999" cy="722816"/>
            </a:xfrm>
            <a:prstGeom prst="rect">
              <a:avLst/>
            </a:prstGeom>
            <a:solidFill>
              <a:schemeClr val="tx1">
                <a:lumMod val="65000"/>
                <a:lumOff val="3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latin typeface="Helvetica" panose="020B0604020202020204" pitchFamily="34" charset="0"/>
                <a:cs typeface="Helvetica" panose="020B0604020202020204" pitchFamily="34" charset="0"/>
              </a:endParaRPr>
            </a:p>
          </p:txBody>
        </p:sp>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804" y="196947"/>
              <a:ext cx="2044511" cy="341203"/>
            </a:xfrm>
            <a:prstGeom prst="rect">
              <a:avLst/>
            </a:prstGeom>
          </p:spPr>
        </p:pic>
      </p:grpSp>
      <p:sp>
        <p:nvSpPr>
          <p:cNvPr id="8" name="Dikdörtgen 7"/>
          <p:cNvSpPr/>
          <p:nvPr/>
        </p:nvSpPr>
        <p:spPr>
          <a:xfrm>
            <a:off x="2204824" y="261152"/>
            <a:ext cx="2736647" cy="369332"/>
          </a:xfrm>
          <a:prstGeom prst="rect">
            <a:avLst/>
          </a:prstGeom>
        </p:spPr>
        <p:txBody>
          <a:bodyPr wrap="none">
            <a:spAutoFit/>
          </a:bodyPr>
          <a:lstStyle/>
          <a:p>
            <a:r>
              <a:rPr lang="tr-TR" i="1" dirty="0">
                <a:solidFill>
                  <a:schemeClr val="bg1"/>
                </a:solidFill>
                <a:latin typeface="Helvetica" panose="020B0604020202020204" pitchFamily="34" charset="0"/>
                <a:cs typeface="Helvetica" panose="020B0604020202020204" pitchFamily="34" charset="0"/>
              </a:rPr>
              <a:t>Developer of uniqueness</a:t>
            </a:r>
          </a:p>
        </p:txBody>
      </p:sp>
      <p:sp>
        <p:nvSpPr>
          <p:cNvPr id="2" name="Rectangle 1">
            <a:extLst>
              <a:ext uri="{FF2B5EF4-FFF2-40B4-BE49-F238E27FC236}">
                <a16:creationId xmlns:a16="http://schemas.microsoft.com/office/drawing/2014/main" id="{31F205B1-C831-4E07-8A25-761C40C849FA}"/>
              </a:ext>
            </a:extLst>
          </p:cNvPr>
          <p:cNvSpPr/>
          <p:nvPr/>
        </p:nvSpPr>
        <p:spPr>
          <a:xfrm>
            <a:off x="6778171" y="2054849"/>
            <a:ext cx="4551895" cy="2585323"/>
          </a:xfrm>
          <a:prstGeom prst="rect">
            <a:avLst/>
          </a:prstGeom>
        </p:spPr>
        <p:txBody>
          <a:bodyPr wrap="square">
            <a:spAutoFit/>
          </a:bodyPr>
          <a:lstStyle/>
          <a:p>
            <a:pPr marL="285750" indent="-285750">
              <a:buFont typeface="Arial" panose="020B0604020202020204" pitchFamily="34" charset="0"/>
              <a:buChar char="•"/>
            </a:pPr>
            <a:r>
              <a:rPr lang="en-US" dirty="0"/>
              <a:t>Batteries and operating times of emergency lighting fixtures and exit signs can be monitored, reported</a:t>
            </a:r>
            <a:r>
              <a:rPr lang="tr-TR" dirty="0"/>
              <a:t>. </a:t>
            </a:r>
          </a:p>
          <a:p>
            <a:pPr marL="285750" indent="-285750">
              <a:buFont typeface="Arial" panose="020B0604020202020204" pitchFamily="34" charset="0"/>
              <a:buChar char="•"/>
            </a:pPr>
            <a:endParaRPr lang="tr-TR" dirty="0"/>
          </a:p>
          <a:p>
            <a:pPr marL="285750" indent="-285750">
              <a:buFont typeface="Arial" panose="020B0604020202020204" pitchFamily="34" charset="0"/>
              <a:buChar char="•"/>
            </a:pPr>
            <a:r>
              <a:rPr lang="en-US" dirty="0"/>
              <a:t>Fault information can be displayed if </a:t>
            </a:r>
            <a:r>
              <a:rPr lang="tr-TR" dirty="0" err="1"/>
              <a:t>emergency</a:t>
            </a:r>
            <a:r>
              <a:rPr lang="tr-TR" dirty="0"/>
              <a:t> </a:t>
            </a:r>
            <a:r>
              <a:rPr lang="tr-TR" dirty="0" err="1"/>
              <a:t>sign</a:t>
            </a:r>
            <a:r>
              <a:rPr lang="en-US" dirty="0"/>
              <a:t> is faulty.</a:t>
            </a:r>
            <a:endParaRPr lang="tr-TR" dirty="0"/>
          </a:p>
          <a:p>
            <a:pPr marL="285750" indent="-285750">
              <a:buFont typeface="Arial" panose="020B0604020202020204" pitchFamily="34" charset="0"/>
              <a:buChar char="•"/>
            </a:pPr>
            <a:endParaRPr lang="tr-TR" dirty="0"/>
          </a:p>
          <a:p>
            <a:pPr marL="285750" indent="-285750">
              <a:buFont typeface="Arial" panose="020B0604020202020204" pitchFamily="34" charset="0"/>
              <a:buChar char="•"/>
            </a:pPr>
            <a:r>
              <a:rPr lang="tr-TR" dirty="0"/>
              <a:t>Can test </a:t>
            </a:r>
            <a:r>
              <a:rPr lang="tr-TR" dirty="0" err="1"/>
              <a:t>and</a:t>
            </a:r>
            <a:r>
              <a:rPr lang="tr-TR" dirty="0"/>
              <a:t> </a:t>
            </a:r>
            <a:r>
              <a:rPr lang="tr-TR" dirty="0" err="1"/>
              <a:t>reported</a:t>
            </a:r>
            <a:r>
              <a:rPr lang="tr-TR" dirty="0"/>
              <a:t>.</a:t>
            </a:r>
            <a:br>
              <a:rPr lang="tr-TR" dirty="0"/>
            </a:br>
            <a:r>
              <a:rPr lang="tr-TR" dirty="0"/>
              <a:t> </a:t>
            </a:r>
          </a:p>
        </p:txBody>
      </p:sp>
      <p:sp>
        <p:nvSpPr>
          <p:cNvPr id="13" name="Rectangle 12">
            <a:extLst>
              <a:ext uri="{FF2B5EF4-FFF2-40B4-BE49-F238E27FC236}">
                <a16:creationId xmlns:a16="http://schemas.microsoft.com/office/drawing/2014/main" id="{86ABD58D-053B-4196-92F5-339D2A32B946}"/>
              </a:ext>
            </a:extLst>
          </p:cNvPr>
          <p:cNvSpPr/>
          <p:nvPr/>
        </p:nvSpPr>
        <p:spPr>
          <a:xfrm>
            <a:off x="6548388" y="1370707"/>
            <a:ext cx="4642904" cy="35653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dirty="0">
                <a:ln w="0"/>
                <a:effectLst>
                  <a:outerShdw blurRad="38100" dist="19050" dir="2700000" algn="tl" rotWithShape="0">
                    <a:schemeClr val="dk1">
                      <a:alpha val="40000"/>
                    </a:schemeClr>
                  </a:outerShdw>
                </a:effectLst>
              </a:rPr>
              <a:t>EMERGENCY LIGHTING</a:t>
            </a:r>
          </a:p>
        </p:txBody>
      </p:sp>
      <p:pic>
        <p:nvPicPr>
          <p:cNvPr id="9" name="Picture 8" descr="A picture containing wall, ceiling, indoor, yellow&#10;&#10;Description automatically generated">
            <a:extLst>
              <a:ext uri="{FF2B5EF4-FFF2-40B4-BE49-F238E27FC236}">
                <a16:creationId xmlns:a16="http://schemas.microsoft.com/office/drawing/2014/main" id="{B57686F5-A0A5-462B-93DA-FF17D5667E6F}"/>
              </a:ext>
            </a:extLst>
          </p:cNvPr>
          <p:cNvPicPr>
            <a:picLocks noChangeAspect="1"/>
          </p:cNvPicPr>
          <p:nvPr/>
        </p:nvPicPr>
        <p:blipFill rotWithShape="1">
          <a:blip r:embed="rId4">
            <a:extLst>
              <a:ext uri="{28A0092B-C50C-407E-A947-70E740481C1C}">
                <a14:useLocalDpi xmlns:a14="http://schemas.microsoft.com/office/drawing/2010/main" val="0"/>
              </a:ext>
            </a:extLst>
          </a:blip>
          <a:srcRect l="29627" t="13" r="4090" b="-13"/>
          <a:stretch/>
        </p:blipFill>
        <p:spPr>
          <a:xfrm>
            <a:off x="0" y="723612"/>
            <a:ext cx="6096000" cy="6134388"/>
          </a:xfrm>
          <a:prstGeom prst="rect">
            <a:avLst/>
          </a:prstGeom>
        </p:spPr>
      </p:pic>
      <p:sp>
        <p:nvSpPr>
          <p:cNvPr id="15" name="Alt Bilgi Yer Tutucusu 2">
            <a:extLst>
              <a:ext uri="{FF2B5EF4-FFF2-40B4-BE49-F238E27FC236}">
                <a16:creationId xmlns:a16="http://schemas.microsoft.com/office/drawing/2014/main" id="{0C7E5065-AD17-4988-83F5-8919EA78A09F}"/>
              </a:ext>
            </a:extLst>
          </p:cNvPr>
          <p:cNvSpPr txBox="1">
            <a:spLocks/>
          </p:cNvSpPr>
          <p:nvPr/>
        </p:nvSpPr>
        <p:spPr>
          <a:xfrm>
            <a:off x="4001247" y="6471274"/>
            <a:ext cx="3860800" cy="36512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dirty="0">
                <a:solidFill>
                  <a:prstClr val="black">
                    <a:tint val="75000"/>
                  </a:prstClr>
                </a:solidFill>
              </a:rPr>
              <a:t>www.interra.com.tr</a:t>
            </a:r>
          </a:p>
        </p:txBody>
      </p:sp>
    </p:spTree>
    <p:extLst>
      <p:ext uri="{BB962C8B-B14F-4D97-AF65-F5344CB8AC3E}">
        <p14:creationId xmlns:p14="http://schemas.microsoft.com/office/powerpoint/2010/main" val="1662766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 6"/>
          <p:cNvGrpSpPr/>
          <p:nvPr/>
        </p:nvGrpSpPr>
        <p:grpSpPr>
          <a:xfrm>
            <a:off x="0" y="1"/>
            <a:ext cx="12191999" cy="722816"/>
            <a:chOff x="0" y="1"/>
            <a:chExt cx="12191999" cy="722816"/>
          </a:xfrm>
        </p:grpSpPr>
        <p:sp>
          <p:nvSpPr>
            <p:cNvPr id="6" name="Dikdörtgen 5"/>
            <p:cNvSpPr/>
            <p:nvPr/>
          </p:nvSpPr>
          <p:spPr>
            <a:xfrm>
              <a:off x="0" y="1"/>
              <a:ext cx="12191999" cy="722816"/>
            </a:xfrm>
            <a:prstGeom prst="rect">
              <a:avLst/>
            </a:prstGeom>
            <a:solidFill>
              <a:schemeClr val="tx1">
                <a:lumMod val="65000"/>
                <a:lumOff val="3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latin typeface="Helvetica" panose="020B0604020202020204" pitchFamily="34" charset="0"/>
                <a:cs typeface="Helvetica" panose="020B0604020202020204" pitchFamily="34" charset="0"/>
              </a:endParaRPr>
            </a:p>
          </p:txBody>
        </p:sp>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804" y="196947"/>
              <a:ext cx="2044511" cy="341203"/>
            </a:xfrm>
            <a:prstGeom prst="rect">
              <a:avLst/>
            </a:prstGeom>
          </p:spPr>
        </p:pic>
      </p:grpSp>
      <p:sp>
        <p:nvSpPr>
          <p:cNvPr id="8" name="Dikdörtgen 7"/>
          <p:cNvSpPr/>
          <p:nvPr/>
        </p:nvSpPr>
        <p:spPr>
          <a:xfrm>
            <a:off x="2204824" y="261152"/>
            <a:ext cx="2736647" cy="369332"/>
          </a:xfrm>
          <a:prstGeom prst="rect">
            <a:avLst/>
          </a:prstGeom>
        </p:spPr>
        <p:txBody>
          <a:bodyPr wrap="none">
            <a:spAutoFit/>
          </a:bodyPr>
          <a:lstStyle/>
          <a:p>
            <a:r>
              <a:rPr lang="tr-TR" i="1" dirty="0">
                <a:solidFill>
                  <a:schemeClr val="bg1"/>
                </a:solidFill>
                <a:latin typeface="Helvetica" panose="020B0604020202020204" pitchFamily="34" charset="0"/>
                <a:cs typeface="Helvetica" panose="020B0604020202020204" pitchFamily="34" charset="0"/>
              </a:rPr>
              <a:t>Developer of uniqueness</a:t>
            </a:r>
          </a:p>
        </p:txBody>
      </p:sp>
      <p:sp>
        <p:nvSpPr>
          <p:cNvPr id="3" name="Alt Bilgi Yer Tutucusu 2">
            <a:extLst>
              <a:ext uri="{FF2B5EF4-FFF2-40B4-BE49-F238E27FC236}">
                <a16:creationId xmlns:a16="http://schemas.microsoft.com/office/drawing/2014/main" id="{099517B1-7FD1-4B5A-8260-1C9393CE34D6}"/>
              </a:ext>
            </a:extLst>
          </p:cNvPr>
          <p:cNvSpPr>
            <a:spLocks noGrp="1"/>
          </p:cNvSpPr>
          <p:nvPr>
            <p:ph type="ftr" sz="quarter" idx="11"/>
          </p:nvPr>
        </p:nvSpPr>
        <p:spPr/>
        <p:txBody>
          <a:bodyPr/>
          <a:lstStyle/>
          <a:p>
            <a:r>
              <a:rPr lang="tr-TR">
                <a:solidFill>
                  <a:prstClr val="black">
                    <a:tint val="75000"/>
                  </a:prstClr>
                </a:solidFill>
              </a:rPr>
              <a:t>www.interra.com.tr</a:t>
            </a:r>
          </a:p>
        </p:txBody>
      </p:sp>
      <p:sp>
        <p:nvSpPr>
          <p:cNvPr id="13" name="Rounded Rectangle 4">
            <a:extLst>
              <a:ext uri="{FF2B5EF4-FFF2-40B4-BE49-F238E27FC236}">
                <a16:creationId xmlns:a16="http://schemas.microsoft.com/office/drawing/2014/main" id="{66FC8190-484E-4C71-8C7A-FD928EDE2E9E}"/>
              </a:ext>
            </a:extLst>
          </p:cNvPr>
          <p:cNvSpPr/>
          <p:nvPr/>
        </p:nvSpPr>
        <p:spPr>
          <a:xfrm>
            <a:off x="6508515" y="1553544"/>
            <a:ext cx="5190130" cy="3081407"/>
          </a:xfrm>
          <a:prstGeom prst="roundRect">
            <a:avLst>
              <a:gd name="adj" fmla="val 16667"/>
            </a:avLst>
          </a:prstGeom>
          <a:solidFill>
            <a:srgbClr val="00A0E3"/>
          </a:solidFill>
          <a:ln w="25400">
            <a:solidFill>
              <a:srgbClr val="45C7C1"/>
            </a:solidFill>
          </a:ln>
        </p:spPr>
        <p:txBody>
          <a:bodyPr lIns="45719" rIns="45719" anchor="ctr"/>
          <a:lstStyle/>
          <a:p>
            <a:pPr marL="285750" indent="-285750">
              <a:lnSpc>
                <a:spcPct val="150000"/>
              </a:lnSpc>
              <a:buFont typeface="Arial" panose="020B0604020202020204" pitchFamily="34" charset="0"/>
              <a:buChar char="•"/>
            </a:pPr>
            <a:r>
              <a:rPr lang="tr-TR" b="1" dirty="0">
                <a:sym typeface="Helvetica"/>
              </a:rPr>
              <a:t>Control</a:t>
            </a:r>
          </a:p>
          <a:p>
            <a:pPr marL="285750" indent="-285750">
              <a:lnSpc>
                <a:spcPct val="150000"/>
              </a:lnSpc>
              <a:buFont typeface="Arial" panose="020B0604020202020204" pitchFamily="34" charset="0"/>
              <a:buChar char="•"/>
            </a:pPr>
            <a:r>
              <a:rPr lang="tr-TR" b="1" dirty="0" err="1">
                <a:sym typeface="Helvetica"/>
              </a:rPr>
              <a:t>Monitoring</a:t>
            </a:r>
            <a:endParaRPr lang="tr-TR" b="1" dirty="0">
              <a:sym typeface="Helvetica"/>
            </a:endParaRPr>
          </a:p>
          <a:p>
            <a:pPr marL="285750" indent="-285750">
              <a:lnSpc>
                <a:spcPct val="150000"/>
              </a:lnSpc>
              <a:buFont typeface="Arial" panose="020B0604020202020204" pitchFamily="34" charset="0"/>
              <a:buChar char="•"/>
            </a:pPr>
            <a:r>
              <a:rPr lang="tr-TR" b="1" dirty="0">
                <a:sym typeface="Helvetica"/>
              </a:rPr>
              <a:t>Analysis</a:t>
            </a:r>
          </a:p>
          <a:p>
            <a:pPr marL="285750" indent="-285750">
              <a:lnSpc>
                <a:spcPct val="150000"/>
              </a:lnSpc>
              <a:buFont typeface="Arial" panose="020B0604020202020204" pitchFamily="34" charset="0"/>
              <a:buChar char="•"/>
            </a:pPr>
            <a:r>
              <a:rPr lang="tr-TR" b="1" dirty="0" err="1">
                <a:sym typeface="Helvetica"/>
              </a:rPr>
              <a:t>Easy</a:t>
            </a:r>
            <a:r>
              <a:rPr lang="tr-TR" b="1" dirty="0">
                <a:sym typeface="Helvetica"/>
              </a:rPr>
              <a:t> </a:t>
            </a:r>
            <a:r>
              <a:rPr lang="tr-TR" b="1" dirty="0" err="1">
                <a:sym typeface="Helvetica"/>
              </a:rPr>
              <a:t>Reporting</a:t>
            </a:r>
            <a:endParaRPr lang="tr-TR" b="1" dirty="0">
              <a:sym typeface="Helvetica"/>
            </a:endParaRPr>
          </a:p>
          <a:p>
            <a:pPr marL="285750" indent="-285750">
              <a:lnSpc>
                <a:spcPct val="150000"/>
              </a:lnSpc>
              <a:buFont typeface="Arial" panose="020B0604020202020204" pitchFamily="34" charset="0"/>
              <a:buChar char="•"/>
            </a:pPr>
            <a:r>
              <a:rPr lang="tr-TR" b="1" dirty="0" err="1">
                <a:sym typeface="Helvetica"/>
              </a:rPr>
              <a:t>Scene</a:t>
            </a:r>
            <a:r>
              <a:rPr lang="tr-TR" b="1" dirty="0">
                <a:sym typeface="Helvetica"/>
              </a:rPr>
              <a:t> </a:t>
            </a:r>
            <a:r>
              <a:rPr lang="tr-TR" b="1" dirty="0" err="1">
                <a:sym typeface="Helvetica"/>
              </a:rPr>
              <a:t>Creation</a:t>
            </a:r>
            <a:endParaRPr lang="tr-TR" b="1" dirty="0">
              <a:sym typeface="Helvetica"/>
            </a:endParaRPr>
          </a:p>
          <a:p>
            <a:pPr marL="285750" indent="-285750">
              <a:lnSpc>
                <a:spcPct val="150000"/>
              </a:lnSpc>
              <a:buFont typeface="Arial" panose="020B0604020202020204" pitchFamily="34" charset="0"/>
              <a:buChar char="•"/>
            </a:pPr>
            <a:r>
              <a:rPr lang="tr-TR" b="1" dirty="0">
                <a:sym typeface="Helvetica"/>
              </a:rPr>
              <a:t>Integration </a:t>
            </a:r>
            <a:r>
              <a:rPr lang="tr-TR" b="1" dirty="0" err="1">
                <a:sym typeface="Helvetica"/>
              </a:rPr>
              <a:t>with</a:t>
            </a:r>
            <a:r>
              <a:rPr lang="tr-TR" b="1" dirty="0">
                <a:sym typeface="Helvetica"/>
              </a:rPr>
              <a:t> 3rd </a:t>
            </a:r>
            <a:r>
              <a:rPr lang="tr-TR" b="1" dirty="0" err="1">
                <a:sym typeface="Helvetica"/>
              </a:rPr>
              <a:t>part</a:t>
            </a:r>
            <a:r>
              <a:rPr lang="tr-TR" b="1" dirty="0">
                <a:sym typeface="Helvetica"/>
              </a:rPr>
              <a:t> </a:t>
            </a:r>
            <a:r>
              <a:rPr lang="tr-TR" b="1" dirty="0" err="1">
                <a:sym typeface="Helvetica"/>
              </a:rPr>
              <a:t>system</a:t>
            </a:r>
            <a:r>
              <a:rPr lang="tr-TR" b="1" dirty="0">
                <a:sym typeface="Helvetica"/>
              </a:rPr>
              <a:t> </a:t>
            </a:r>
            <a:r>
              <a:rPr lang="tr-TR" b="1" dirty="0" err="1">
                <a:sym typeface="Helvetica"/>
              </a:rPr>
              <a:t>solutions</a:t>
            </a:r>
            <a:endParaRPr lang="tr-TR" b="1" dirty="0">
              <a:sym typeface="Helvetica"/>
            </a:endParaRPr>
          </a:p>
          <a:p>
            <a:pPr marL="285750" indent="-285750">
              <a:lnSpc>
                <a:spcPct val="150000"/>
              </a:lnSpc>
              <a:buFont typeface="Arial" panose="020B0604020202020204" pitchFamily="34" charset="0"/>
              <a:buChar char="•"/>
            </a:pPr>
            <a:r>
              <a:rPr lang="tr-TR" b="1" dirty="0" err="1">
                <a:sym typeface="Helvetica"/>
              </a:rPr>
              <a:t>Error</a:t>
            </a:r>
            <a:r>
              <a:rPr lang="tr-TR" b="1" dirty="0">
                <a:sym typeface="Helvetica"/>
              </a:rPr>
              <a:t> </a:t>
            </a:r>
            <a:r>
              <a:rPr lang="tr-TR" b="1" dirty="0" err="1">
                <a:sym typeface="Helvetica"/>
              </a:rPr>
              <a:t>and</a:t>
            </a:r>
            <a:r>
              <a:rPr lang="tr-TR" b="1" dirty="0">
                <a:sym typeface="Helvetica"/>
              </a:rPr>
              <a:t> </a:t>
            </a:r>
            <a:r>
              <a:rPr lang="tr-TR" b="1" dirty="0" err="1">
                <a:sym typeface="Helvetica"/>
              </a:rPr>
              <a:t>information</a:t>
            </a:r>
            <a:r>
              <a:rPr lang="tr-TR" b="1" dirty="0">
                <a:sym typeface="Helvetica"/>
              </a:rPr>
              <a:t> </a:t>
            </a:r>
            <a:r>
              <a:rPr lang="tr-TR" b="1" dirty="0" err="1">
                <a:sym typeface="Helvetica"/>
              </a:rPr>
              <a:t>messages</a:t>
            </a:r>
            <a:endParaRPr lang="tr-TR" b="1" dirty="0">
              <a:sym typeface="Helvetica"/>
            </a:endParaRPr>
          </a:p>
        </p:txBody>
      </p:sp>
      <p:grpSp>
        <p:nvGrpSpPr>
          <p:cNvPr id="9" name="Grup 1">
            <a:extLst>
              <a:ext uri="{FF2B5EF4-FFF2-40B4-BE49-F238E27FC236}">
                <a16:creationId xmlns:a16="http://schemas.microsoft.com/office/drawing/2014/main" id="{77377439-CE50-450F-B321-19C6C5481048}"/>
              </a:ext>
            </a:extLst>
          </p:cNvPr>
          <p:cNvGrpSpPr/>
          <p:nvPr/>
        </p:nvGrpSpPr>
        <p:grpSpPr>
          <a:xfrm>
            <a:off x="389618" y="1218322"/>
            <a:ext cx="3164245" cy="2603799"/>
            <a:chOff x="563886" y="1447810"/>
            <a:chExt cx="5408289" cy="4746615"/>
          </a:xfrm>
        </p:grpSpPr>
        <p:pic>
          <p:nvPicPr>
            <p:cNvPr id="11" name="Resim 14">
              <a:extLst>
                <a:ext uri="{FF2B5EF4-FFF2-40B4-BE49-F238E27FC236}">
                  <a16:creationId xmlns:a16="http://schemas.microsoft.com/office/drawing/2014/main" id="{507BBB53-8CB0-4B77-B50A-F8D3270B2137}"/>
                </a:ext>
              </a:extLst>
            </p:cNvPr>
            <p:cNvPicPr>
              <a:picLocks noChangeAspect="1"/>
            </p:cNvPicPr>
            <p:nvPr/>
          </p:nvPicPr>
          <p:blipFill>
            <a:blip r:embed="rId4"/>
            <a:stretch>
              <a:fillRect/>
            </a:stretch>
          </p:blipFill>
          <p:spPr>
            <a:xfrm>
              <a:off x="563886" y="1447810"/>
              <a:ext cx="3281689" cy="2618491"/>
            </a:xfrm>
            <a:prstGeom prst="rect">
              <a:avLst/>
            </a:prstGeom>
          </p:spPr>
        </p:pic>
        <p:pic>
          <p:nvPicPr>
            <p:cNvPr id="12" name="Resim 15">
              <a:extLst>
                <a:ext uri="{FF2B5EF4-FFF2-40B4-BE49-F238E27FC236}">
                  <a16:creationId xmlns:a16="http://schemas.microsoft.com/office/drawing/2014/main" id="{DC7A2852-2FB6-44A6-9F22-402C9C5DB911}"/>
                </a:ext>
              </a:extLst>
            </p:cNvPr>
            <p:cNvPicPr>
              <a:picLocks noChangeAspect="1"/>
            </p:cNvPicPr>
            <p:nvPr/>
          </p:nvPicPr>
          <p:blipFill>
            <a:blip r:embed="rId5"/>
            <a:stretch>
              <a:fillRect/>
            </a:stretch>
          </p:blipFill>
          <p:spPr>
            <a:xfrm>
              <a:off x="2857589" y="3698001"/>
              <a:ext cx="3114586" cy="2496424"/>
            </a:xfrm>
            <a:prstGeom prst="rect">
              <a:avLst/>
            </a:prstGeom>
          </p:spPr>
        </p:pic>
      </p:grpSp>
      <p:pic>
        <p:nvPicPr>
          <p:cNvPr id="5" name="Picture 4">
            <a:extLst>
              <a:ext uri="{FF2B5EF4-FFF2-40B4-BE49-F238E27FC236}">
                <a16:creationId xmlns:a16="http://schemas.microsoft.com/office/drawing/2014/main" id="{4DBBD6BB-BC21-4878-A758-9AAAE4D1BED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79612" y="1337569"/>
            <a:ext cx="2749083" cy="783586"/>
          </a:xfrm>
          <a:prstGeom prst="rect">
            <a:avLst/>
          </a:prstGeom>
        </p:spPr>
      </p:pic>
      <p:pic>
        <p:nvPicPr>
          <p:cNvPr id="16" name="Picture 15">
            <a:extLst>
              <a:ext uri="{FF2B5EF4-FFF2-40B4-BE49-F238E27FC236}">
                <a16:creationId xmlns:a16="http://schemas.microsoft.com/office/drawing/2014/main" id="{E272FE6F-2816-40F6-9DD9-8AFC15B54B5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37571" y="2546872"/>
            <a:ext cx="1730666" cy="843834"/>
          </a:xfrm>
          <a:prstGeom prst="rect">
            <a:avLst/>
          </a:prstGeom>
        </p:spPr>
      </p:pic>
      <p:pic>
        <p:nvPicPr>
          <p:cNvPr id="17" name="Resim 1">
            <a:extLst>
              <a:ext uri="{FF2B5EF4-FFF2-40B4-BE49-F238E27FC236}">
                <a16:creationId xmlns:a16="http://schemas.microsoft.com/office/drawing/2014/main" id="{74C9085D-09EA-4C22-8221-9A4DC8BEAE4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93355" y="3999134"/>
            <a:ext cx="3860799" cy="2028430"/>
          </a:xfrm>
          <a:prstGeom prst="rect">
            <a:avLst/>
          </a:prstGeom>
        </p:spPr>
      </p:pic>
      <p:sp>
        <p:nvSpPr>
          <p:cNvPr id="18" name="Metin kutusu 8">
            <a:extLst>
              <a:ext uri="{FF2B5EF4-FFF2-40B4-BE49-F238E27FC236}">
                <a16:creationId xmlns:a16="http://schemas.microsoft.com/office/drawing/2014/main" id="{D98E298C-101A-4E7B-9F81-C2FF812EE7B9}"/>
              </a:ext>
            </a:extLst>
          </p:cNvPr>
          <p:cNvSpPr txBox="1"/>
          <p:nvPr/>
        </p:nvSpPr>
        <p:spPr>
          <a:xfrm>
            <a:off x="4828027" y="4699090"/>
            <a:ext cx="7363971" cy="1295868"/>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dirty="0"/>
              <a:t>Communicating with other systems within the building on common platform</a:t>
            </a:r>
            <a:r>
              <a:rPr lang="tr-TR" dirty="0"/>
              <a:t> </a:t>
            </a:r>
            <a:r>
              <a:rPr lang="tr-TR" dirty="0" err="1"/>
              <a:t>and</a:t>
            </a:r>
            <a:r>
              <a:rPr lang="tr-TR" dirty="0"/>
              <a:t> </a:t>
            </a:r>
            <a:r>
              <a:rPr lang="en-US" dirty="0"/>
              <a:t>monitoring from the center </a:t>
            </a:r>
            <a:r>
              <a:rPr lang="tr-TR" dirty="0"/>
              <a:t>is an </a:t>
            </a:r>
            <a:r>
              <a:rPr lang="tr-TR" dirty="0" err="1"/>
              <a:t>important</a:t>
            </a:r>
            <a:r>
              <a:rPr lang="tr-TR" dirty="0"/>
              <a:t> </a:t>
            </a:r>
            <a:r>
              <a:rPr lang="tr-TR" dirty="0" err="1"/>
              <a:t>feature</a:t>
            </a:r>
            <a:r>
              <a:rPr lang="tr-TR" dirty="0"/>
              <a:t> of </a:t>
            </a:r>
            <a:r>
              <a:rPr lang="tr-TR" dirty="0" err="1"/>
              <a:t>the</a:t>
            </a:r>
            <a:r>
              <a:rPr lang="tr-TR" dirty="0"/>
              <a:t> </a:t>
            </a:r>
            <a:r>
              <a:rPr lang="tr-TR" dirty="0" err="1"/>
              <a:t>future</a:t>
            </a:r>
            <a:r>
              <a:rPr lang="tr-TR" dirty="0"/>
              <a:t> </a:t>
            </a:r>
            <a:r>
              <a:rPr lang="tr-TR" dirty="0" err="1"/>
              <a:t>buildings</a:t>
            </a:r>
            <a:r>
              <a:rPr lang="tr-TR" dirty="0"/>
              <a:t>.</a:t>
            </a:r>
          </a:p>
        </p:txBody>
      </p:sp>
      <p:sp>
        <p:nvSpPr>
          <p:cNvPr id="19" name="Rectangle 18">
            <a:extLst>
              <a:ext uri="{FF2B5EF4-FFF2-40B4-BE49-F238E27FC236}">
                <a16:creationId xmlns:a16="http://schemas.microsoft.com/office/drawing/2014/main" id="{FAB47771-CEA6-4EEF-9697-C25BFA63209C}"/>
              </a:ext>
            </a:extLst>
          </p:cNvPr>
          <p:cNvSpPr/>
          <p:nvPr/>
        </p:nvSpPr>
        <p:spPr>
          <a:xfrm>
            <a:off x="6782128" y="951578"/>
            <a:ext cx="4642904" cy="35653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dirty="0">
                <a:ln w="0"/>
                <a:effectLst>
                  <a:outerShdw blurRad="38100" dist="19050" dir="2700000" algn="tl" rotWithShape="0">
                    <a:schemeClr val="dk1">
                      <a:alpha val="40000"/>
                    </a:schemeClr>
                  </a:outerShdw>
                </a:effectLst>
              </a:rPr>
              <a:t>CENTRAL CONTROL</a:t>
            </a:r>
          </a:p>
        </p:txBody>
      </p:sp>
    </p:spTree>
    <p:extLst>
      <p:ext uri="{BB962C8B-B14F-4D97-AF65-F5344CB8AC3E}">
        <p14:creationId xmlns:p14="http://schemas.microsoft.com/office/powerpoint/2010/main" val="2937771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fade">
                                      <p:cBhvr>
                                        <p:cTn id="17" dur="500"/>
                                        <p:tgtEl>
                                          <p:spTgt spid="1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xEl>
                                              <p:pRg st="1" end="1"/>
                                            </p:txEl>
                                          </p:spTgt>
                                        </p:tgtEl>
                                        <p:attrNameLst>
                                          <p:attrName>style.visibility</p:attrName>
                                        </p:attrNameLst>
                                      </p:cBhvr>
                                      <p:to>
                                        <p:strVal val="visible"/>
                                      </p:to>
                                    </p:set>
                                    <p:animEffect transition="in" filter="fade">
                                      <p:cBhvr>
                                        <p:cTn id="22" dur="500"/>
                                        <p:tgtEl>
                                          <p:spTgt spid="1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
                                            <p:txEl>
                                              <p:pRg st="2" end="2"/>
                                            </p:txEl>
                                          </p:spTgt>
                                        </p:tgtEl>
                                        <p:attrNameLst>
                                          <p:attrName>style.visibility</p:attrName>
                                        </p:attrNameLst>
                                      </p:cBhvr>
                                      <p:to>
                                        <p:strVal val="visible"/>
                                      </p:to>
                                    </p:set>
                                    <p:animEffect transition="in" filter="fade">
                                      <p:cBhvr>
                                        <p:cTn id="27" dur="500"/>
                                        <p:tgtEl>
                                          <p:spTgt spid="1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
                                            <p:txEl>
                                              <p:pRg st="3" end="3"/>
                                            </p:txEl>
                                          </p:spTgt>
                                        </p:tgtEl>
                                        <p:attrNameLst>
                                          <p:attrName>style.visibility</p:attrName>
                                        </p:attrNameLst>
                                      </p:cBhvr>
                                      <p:to>
                                        <p:strVal val="visible"/>
                                      </p:to>
                                    </p:set>
                                    <p:animEffect transition="in" filter="fade">
                                      <p:cBhvr>
                                        <p:cTn id="32" dur="500"/>
                                        <p:tgtEl>
                                          <p:spTgt spid="1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3">
                                            <p:txEl>
                                              <p:pRg st="4" end="4"/>
                                            </p:txEl>
                                          </p:spTgt>
                                        </p:tgtEl>
                                        <p:attrNameLst>
                                          <p:attrName>style.visibility</p:attrName>
                                        </p:attrNameLst>
                                      </p:cBhvr>
                                      <p:to>
                                        <p:strVal val="visible"/>
                                      </p:to>
                                    </p:set>
                                    <p:animEffect transition="in" filter="fade">
                                      <p:cBhvr>
                                        <p:cTn id="37" dur="500"/>
                                        <p:tgtEl>
                                          <p:spTgt spid="1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3">
                                            <p:txEl>
                                              <p:pRg st="5" end="5"/>
                                            </p:txEl>
                                          </p:spTgt>
                                        </p:tgtEl>
                                        <p:attrNameLst>
                                          <p:attrName>style.visibility</p:attrName>
                                        </p:attrNameLst>
                                      </p:cBhvr>
                                      <p:to>
                                        <p:strVal val="visible"/>
                                      </p:to>
                                    </p:set>
                                    <p:animEffect transition="in" filter="fade">
                                      <p:cBhvr>
                                        <p:cTn id="42" dur="500"/>
                                        <p:tgtEl>
                                          <p:spTgt spid="13">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3">
                                            <p:txEl>
                                              <p:pRg st="6" end="6"/>
                                            </p:txEl>
                                          </p:spTgt>
                                        </p:tgtEl>
                                        <p:attrNameLst>
                                          <p:attrName>style.visibility</p:attrName>
                                        </p:attrNameLst>
                                      </p:cBhvr>
                                      <p:to>
                                        <p:strVal val="visible"/>
                                      </p:to>
                                    </p:set>
                                    <p:animEffect transition="in" filter="fade">
                                      <p:cBhvr>
                                        <p:cTn id="47" dur="500"/>
                                        <p:tgtEl>
                                          <p:spTgt spid="13">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8" grpId="0"/>
      <p:bldP spid="1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 6"/>
          <p:cNvGrpSpPr/>
          <p:nvPr/>
        </p:nvGrpSpPr>
        <p:grpSpPr>
          <a:xfrm>
            <a:off x="0" y="1"/>
            <a:ext cx="12191999" cy="722816"/>
            <a:chOff x="0" y="1"/>
            <a:chExt cx="12191999" cy="722816"/>
          </a:xfrm>
        </p:grpSpPr>
        <p:sp>
          <p:nvSpPr>
            <p:cNvPr id="6" name="Dikdörtgen 5"/>
            <p:cNvSpPr/>
            <p:nvPr/>
          </p:nvSpPr>
          <p:spPr>
            <a:xfrm>
              <a:off x="0" y="1"/>
              <a:ext cx="12191999" cy="722816"/>
            </a:xfrm>
            <a:prstGeom prst="rect">
              <a:avLst/>
            </a:prstGeom>
            <a:solidFill>
              <a:schemeClr val="tx1">
                <a:lumMod val="65000"/>
                <a:lumOff val="3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latin typeface="Helvetica" panose="020B0604020202020204" pitchFamily="34" charset="0"/>
                <a:cs typeface="Helvetica" panose="020B0604020202020204" pitchFamily="34" charset="0"/>
              </a:endParaRPr>
            </a:p>
          </p:txBody>
        </p:sp>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804" y="196947"/>
              <a:ext cx="2044511" cy="341203"/>
            </a:xfrm>
            <a:prstGeom prst="rect">
              <a:avLst/>
            </a:prstGeom>
          </p:spPr>
        </p:pic>
      </p:grpSp>
      <p:sp>
        <p:nvSpPr>
          <p:cNvPr id="8" name="Dikdörtgen 7"/>
          <p:cNvSpPr/>
          <p:nvPr/>
        </p:nvSpPr>
        <p:spPr>
          <a:xfrm>
            <a:off x="2204824" y="261152"/>
            <a:ext cx="2736647" cy="369332"/>
          </a:xfrm>
          <a:prstGeom prst="rect">
            <a:avLst/>
          </a:prstGeom>
        </p:spPr>
        <p:txBody>
          <a:bodyPr wrap="none">
            <a:spAutoFit/>
          </a:bodyPr>
          <a:lstStyle/>
          <a:p>
            <a:r>
              <a:rPr lang="tr-TR" i="1" dirty="0">
                <a:solidFill>
                  <a:schemeClr val="bg1"/>
                </a:solidFill>
                <a:latin typeface="Helvetica" panose="020B0604020202020204" pitchFamily="34" charset="0"/>
                <a:cs typeface="Helvetica" panose="020B0604020202020204" pitchFamily="34" charset="0"/>
              </a:rPr>
              <a:t>Developer of uniqueness</a:t>
            </a:r>
          </a:p>
        </p:txBody>
      </p:sp>
      <p:sp>
        <p:nvSpPr>
          <p:cNvPr id="3" name="Alt Bilgi Yer Tutucusu 2">
            <a:extLst>
              <a:ext uri="{FF2B5EF4-FFF2-40B4-BE49-F238E27FC236}">
                <a16:creationId xmlns:a16="http://schemas.microsoft.com/office/drawing/2014/main" id="{099517B1-7FD1-4B5A-8260-1C9393CE34D6}"/>
              </a:ext>
            </a:extLst>
          </p:cNvPr>
          <p:cNvSpPr>
            <a:spLocks noGrp="1"/>
          </p:cNvSpPr>
          <p:nvPr>
            <p:ph type="ftr" sz="quarter" idx="11"/>
          </p:nvPr>
        </p:nvSpPr>
        <p:spPr/>
        <p:txBody>
          <a:bodyPr/>
          <a:lstStyle/>
          <a:p>
            <a:r>
              <a:rPr lang="tr-TR">
                <a:solidFill>
                  <a:prstClr val="black">
                    <a:tint val="75000"/>
                  </a:prstClr>
                </a:solidFill>
              </a:rPr>
              <a:t>www.interra.com.tr</a:t>
            </a:r>
          </a:p>
        </p:txBody>
      </p:sp>
      <p:pic>
        <p:nvPicPr>
          <p:cNvPr id="17" name="Picture 16">
            <a:extLst>
              <a:ext uri="{FF2B5EF4-FFF2-40B4-BE49-F238E27FC236}">
                <a16:creationId xmlns:a16="http://schemas.microsoft.com/office/drawing/2014/main" id="{F079A1F5-A9E8-4B32-BB58-63481FD713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705817"/>
            <a:ext cx="6455405" cy="6152183"/>
          </a:xfrm>
          <a:prstGeom prst="rect">
            <a:avLst/>
          </a:prstGeom>
        </p:spPr>
      </p:pic>
      <p:sp>
        <p:nvSpPr>
          <p:cNvPr id="2" name="Rectangle 1">
            <a:extLst>
              <a:ext uri="{FF2B5EF4-FFF2-40B4-BE49-F238E27FC236}">
                <a16:creationId xmlns:a16="http://schemas.microsoft.com/office/drawing/2014/main" id="{6F144601-03FD-44D2-AA3C-14A4E3DFC2B0}"/>
              </a:ext>
            </a:extLst>
          </p:cNvPr>
          <p:cNvSpPr/>
          <p:nvPr/>
        </p:nvSpPr>
        <p:spPr>
          <a:xfrm>
            <a:off x="6981825" y="2070542"/>
            <a:ext cx="4552950" cy="2957861"/>
          </a:xfrm>
          <a:prstGeom prst="rect">
            <a:avLst/>
          </a:prstGeom>
        </p:spPr>
        <p:txBody>
          <a:bodyPr wrap="square">
            <a:spAutoFit/>
          </a:bodyPr>
          <a:lstStyle/>
          <a:p>
            <a:pPr marL="285750" indent="-285750">
              <a:lnSpc>
                <a:spcPct val="150000"/>
              </a:lnSpc>
              <a:buFont typeface="Arial" panose="020B0604020202020204" pitchFamily="34" charset="0"/>
              <a:buChar char="•"/>
            </a:pPr>
            <a:r>
              <a:rPr lang="en-US" b="1" dirty="0">
                <a:sym typeface="Helvetica"/>
              </a:rPr>
              <a:t>Remote control on mobile and tablets</a:t>
            </a:r>
            <a:endParaRPr lang="tr-TR" b="1" dirty="0">
              <a:sym typeface="Helvetica"/>
            </a:endParaRPr>
          </a:p>
          <a:p>
            <a:pPr marL="285750" indent="-285750">
              <a:lnSpc>
                <a:spcPct val="150000"/>
              </a:lnSpc>
              <a:buFont typeface="Arial" panose="020B0604020202020204" pitchFamily="34" charset="0"/>
              <a:buChar char="•"/>
            </a:pPr>
            <a:endParaRPr lang="tr-TR" b="1" dirty="0">
              <a:sym typeface="Helvetica"/>
            </a:endParaRPr>
          </a:p>
          <a:p>
            <a:pPr marL="285750" indent="-285750">
              <a:lnSpc>
                <a:spcPct val="150000"/>
              </a:lnSpc>
              <a:buFont typeface="Arial" panose="020B0604020202020204" pitchFamily="34" charset="0"/>
              <a:buChar char="•"/>
            </a:pPr>
            <a:r>
              <a:rPr lang="tr-TR" b="1" dirty="0">
                <a:sym typeface="Helvetica"/>
              </a:rPr>
              <a:t>Simple </a:t>
            </a:r>
            <a:r>
              <a:rPr lang="tr-TR" b="1" dirty="0" err="1">
                <a:sym typeface="Helvetica"/>
              </a:rPr>
              <a:t>desing</a:t>
            </a:r>
            <a:endParaRPr lang="tr-TR" b="1" dirty="0">
              <a:sym typeface="Helvetica"/>
            </a:endParaRPr>
          </a:p>
          <a:p>
            <a:pPr marL="285750" indent="-285750">
              <a:lnSpc>
                <a:spcPct val="150000"/>
              </a:lnSpc>
              <a:buFont typeface="Arial" panose="020B0604020202020204" pitchFamily="34" charset="0"/>
              <a:buChar char="•"/>
            </a:pPr>
            <a:endParaRPr lang="tr-TR" b="1" dirty="0">
              <a:sym typeface="Helvetica"/>
            </a:endParaRPr>
          </a:p>
          <a:p>
            <a:pPr marL="285750" indent="-285750">
              <a:lnSpc>
                <a:spcPct val="150000"/>
              </a:lnSpc>
              <a:buFont typeface="Arial" panose="020B0604020202020204" pitchFamily="34" charset="0"/>
              <a:buChar char="•"/>
            </a:pPr>
            <a:r>
              <a:rPr lang="tr-TR" b="1" dirty="0">
                <a:sym typeface="Helvetica"/>
              </a:rPr>
              <a:t>Full </a:t>
            </a:r>
            <a:r>
              <a:rPr lang="tr-TR" b="1" dirty="0" err="1">
                <a:sym typeface="Helvetica"/>
              </a:rPr>
              <a:t>control</a:t>
            </a:r>
            <a:r>
              <a:rPr lang="tr-TR" b="1" dirty="0">
                <a:sym typeface="Helvetica"/>
              </a:rPr>
              <a:t> </a:t>
            </a:r>
            <a:r>
              <a:rPr lang="tr-TR" b="1" dirty="0" err="1">
                <a:sym typeface="Helvetica"/>
              </a:rPr>
              <a:t>for</a:t>
            </a:r>
            <a:r>
              <a:rPr lang="tr-TR" b="1" dirty="0">
                <a:sym typeface="Helvetica"/>
              </a:rPr>
              <a:t> automation </a:t>
            </a:r>
            <a:r>
              <a:rPr lang="tr-TR" b="1" dirty="0" err="1">
                <a:sym typeface="Helvetica"/>
              </a:rPr>
              <a:t>and</a:t>
            </a:r>
            <a:r>
              <a:rPr lang="tr-TR" b="1" dirty="0">
                <a:sym typeface="Helvetica"/>
              </a:rPr>
              <a:t> </a:t>
            </a:r>
            <a:r>
              <a:rPr lang="tr-TR" b="1" dirty="0" err="1">
                <a:sym typeface="Helvetica"/>
              </a:rPr>
              <a:t>services</a:t>
            </a:r>
            <a:endParaRPr lang="tr-TR" b="1" dirty="0">
              <a:sym typeface="Helvetica"/>
            </a:endParaRPr>
          </a:p>
          <a:p>
            <a:pPr marL="285750" indent="-285750">
              <a:lnSpc>
                <a:spcPct val="150000"/>
              </a:lnSpc>
              <a:buFont typeface="Arial" panose="020B0604020202020204" pitchFamily="34" charset="0"/>
              <a:buChar char="•"/>
            </a:pPr>
            <a:endParaRPr lang="tr-TR" b="1" dirty="0">
              <a:sym typeface="Helvetica"/>
            </a:endParaRPr>
          </a:p>
          <a:p>
            <a:pPr marL="285750" indent="-285750">
              <a:lnSpc>
                <a:spcPct val="150000"/>
              </a:lnSpc>
              <a:buFont typeface="Arial" panose="020B0604020202020204" pitchFamily="34" charset="0"/>
              <a:buChar char="•"/>
            </a:pPr>
            <a:r>
              <a:rPr lang="tr-TR" b="1" dirty="0" err="1">
                <a:sym typeface="Helvetica"/>
              </a:rPr>
              <a:t>Fast</a:t>
            </a:r>
            <a:r>
              <a:rPr lang="tr-TR" b="1" dirty="0">
                <a:sym typeface="Helvetica"/>
              </a:rPr>
              <a:t> </a:t>
            </a:r>
            <a:r>
              <a:rPr lang="tr-TR" b="1" dirty="0" err="1">
                <a:sym typeface="Helvetica"/>
              </a:rPr>
              <a:t>and</a:t>
            </a:r>
            <a:r>
              <a:rPr lang="tr-TR" b="1" dirty="0">
                <a:sym typeface="Helvetica"/>
              </a:rPr>
              <a:t> </a:t>
            </a:r>
            <a:r>
              <a:rPr lang="tr-TR" b="1" dirty="0" err="1">
                <a:sym typeface="Helvetica"/>
              </a:rPr>
              <a:t>Secure</a:t>
            </a:r>
            <a:r>
              <a:rPr lang="tr-TR" b="1" dirty="0">
                <a:sym typeface="Helvetica"/>
              </a:rPr>
              <a:t> </a:t>
            </a:r>
            <a:r>
              <a:rPr lang="tr-TR" b="1" dirty="0" err="1">
                <a:sym typeface="Helvetica"/>
              </a:rPr>
              <a:t>Communication</a:t>
            </a:r>
            <a:endParaRPr lang="tr-TR" b="1" dirty="0">
              <a:sym typeface="Helvetica"/>
            </a:endParaRPr>
          </a:p>
        </p:txBody>
      </p:sp>
      <p:sp>
        <p:nvSpPr>
          <p:cNvPr id="11" name="Rectangle 10">
            <a:extLst>
              <a:ext uri="{FF2B5EF4-FFF2-40B4-BE49-F238E27FC236}">
                <a16:creationId xmlns:a16="http://schemas.microsoft.com/office/drawing/2014/main" id="{61B7CEC8-C999-4402-B0F8-AF72FC499489}"/>
              </a:ext>
            </a:extLst>
          </p:cNvPr>
          <p:cNvSpPr/>
          <p:nvPr/>
        </p:nvSpPr>
        <p:spPr>
          <a:xfrm>
            <a:off x="6936848" y="1332607"/>
            <a:ext cx="4642904" cy="35653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dirty="0">
                <a:ln w="0"/>
                <a:effectLst>
                  <a:outerShdw blurRad="38100" dist="19050" dir="2700000" algn="tl" rotWithShape="0">
                    <a:schemeClr val="dk1">
                      <a:alpha val="40000"/>
                    </a:schemeClr>
                  </a:outerShdw>
                </a:effectLst>
              </a:rPr>
              <a:t>INTERRA REMOTE CONTROL</a:t>
            </a:r>
          </a:p>
        </p:txBody>
      </p:sp>
    </p:spTree>
    <p:extLst>
      <p:ext uri="{BB962C8B-B14F-4D97-AF65-F5344CB8AC3E}">
        <p14:creationId xmlns:p14="http://schemas.microsoft.com/office/powerpoint/2010/main" val="1896381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 6"/>
          <p:cNvGrpSpPr/>
          <p:nvPr/>
        </p:nvGrpSpPr>
        <p:grpSpPr>
          <a:xfrm>
            <a:off x="0" y="1"/>
            <a:ext cx="12191999" cy="722816"/>
            <a:chOff x="0" y="1"/>
            <a:chExt cx="12191999" cy="722816"/>
          </a:xfrm>
        </p:grpSpPr>
        <p:sp>
          <p:nvSpPr>
            <p:cNvPr id="6" name="Dikdörtgen 5"/>
            <p:cNvSpPr/>
            <p:nvPr/>
          </p:nvSpPr>
          <p:spPr>
            <a:xfrm>
              <a:off x="0" y="1"/>
              <a:ext cx="12191999" cy="722816"/>
            </a:xfrm>
            <a:prstGeom prst="rect">
              <a:avLst/>
            </a:prstGeom>
            <a:solidFill>
              <a:schemeClr val="tx1">
                <a:lumMod val="65000"/>
                <a:lumOff val="3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latin typeface="Helvetica" panose="020B0604020202020204" pitchFamily="34" charset="0"/>
                <a:cs typeface="Helvetica" panose="020B0604020202020204" pitchFamily="34" charset="0"/>
              </a:endParaRPr>
            </a:p>
          </p:txBody>
        </p:sp>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804" y="196947"/>
              <a:ext cx="2044511" cy="341203"/>
            </a:xfrm>
            <a:prstGeom prst="rect">
              <a:avLst/>
            </a:prstGeom>
          </p:spPr>
        </p:pic>
      </p:grpSp>
      <p:sp>
        <p:nvSpPr>
          <p:cNvPr id="8" name="Dikdörtgen 7"/>
          <p:cNvSpPr/>
          <p:nvPr/>
        </p:nvSpPr>
        <p:spPr>
          <a:xfrm>
            <a:off x="2204824" y="261152"/>
            <a:ext cx="2736647" cy="369332"/>
          </a:xfrm>
          <a:prstGeom prst="rect">
            <a:avLst/>
          </a:prstGeom>
        </p:spPr>
        <p:txBody>
          <a:bodyPr wrap="none">
            <a:spAutoFit/>
          </a:bodyPr>
          <a:lstStyle/>
          <a:p>
            <a:r>
              <a:rPr lang="tr-TR" i="1" dirty="0">
                <a:solidFill>
                  <a:schemeClr val="bg1"/>
                </a:solidFill>
                <a:latin typeface="Helvetica" panose="020B0604020202020204" pitchFamily="34" charset="0"/>
                <a:cs typeface="Helvetica" panose="020B0604020202020204" pitchFamily="34" charset="0"/>
              </a:rPr>
              <a:t>Developer of uniqueness</a:t>
            </a:r>
          </a:p>
        </p:txBody>
      </p:sp>
      <p:sp>
        <p:nvSpPr>
          <p:cNvPr id="10" name="Metin kutusu 6">
            <a:extLst>
              <a:ext uri="{FF2B5EF4-FFF2-40B4-BE49-F238E27FC236}">
                <a16:creationId xmlns:a16="http://schemas.microsoft.com/office/drawing/2014/main" id="{7006BFC9-6836-4B5E-B3A7-BD144BC6C227}"/>
              </a:ext>
            </a:extLst>
          </p:cNvPr>
          <p:cNvSpPr txBox="1"/>
          <p:nvPr/>
        </p:nvSpPr>
        <p:spPr>
          <a:xfrm>
            <a:off x="7838851" y="944539"/>
            <a:ext cx="2337115" cy="589072"/>
          </a:xfrm>
          <a:prstGeom prst="rect">
            <a:avLst/>
          </a:prstGeom>
          <a:noFill/>
        </p:spPr>
        <p:txBody>
          <a:bodyPr wrap="none" rtlCol="0">
            <a:spAutoFit/>
          </a:bodyPr>
          <a:lstStyle/>
          <a:p>
            <a:pPr>
              <a:lnSpc>
                <a:spcPct val="150000"/>
              </a:lnSpc>
            </a:pPr>
            <a:r>
              <a:rPr lang="tr-TR" sz="2400" b="1" dirty="0">
                <a:effectLst>
                  <a:outerShdw blurRad="38100" dist="38100" dir="2700000" algn="tl">
                    <a:srgbClr val="000000">
                      <a:alpha val="43137"/>
                    </a:srgbClr>
                  </a:outerShdw>
                </a:effectLst>
              </a:rPr>
              <a:t>ACİL DURUMLAR</a:t>
            </a:r>
          </a:p>
        </p:txBody>
      </p:sp>
      <p:pic>
        <p:nvPicPr>
          <p:cNvPr id="17" name="Picture 2" descr="emergency ile ilgili gÃ¶rsel sonucu">
            <a:extLst>
              <a:ext uri="{FF2B5EF4-FFF2-40B4-BE49-F238E27FC236}">
                <a16:creationId xmlns:a16="http://schemas.microsoft.com/office/drawing/2014/main" id="{F1AA5040-F33A-464E-8731-E89531E4163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25635"/>
          <a:stretch/>
        </p:blipFill>
        <p:spPr bwMode="auto">
          <a:xfrm>
            <a:off x="-1" y="694689"/>
            <a:ext cx="6191251" cy="616331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A624F71F-0517-4EAA-A988-097803E9A5EA}"/>
              </a:ext>
            </a:extLst>
          </p:cNvPr>
          <p:cNvSpPr/>
          <p:nvPr/>
        </p:nvSpPr>
        <p:spPr>
          <a:xfrm>
            <a:off x="6754745" y="2099722"/>
            <a:ext cx="4505325" cy="2126864"/>
          </a:xfrm>
          <a:prstGeom prst="rect">
            <a:avLst/>
          </a:prstGeom>
        </p:spPr>
        <p:txBody>
          <a:bodyPr wrap="square">
            <a:spAutoFit/>
          </a:bodyPr>
          <a:lstStyle/>
          <a:p>
            <a:pPr marL="285750" indent="-285750">
              <a:lnSpc>
                <a:spcPct val="150000"/>
              </a:lnSpc>
              <a:buFont typeface="Arial" panose="020B0604020202020204" pitchFamily="34" charset="0"/>
              <a:buChar char="•"/>
            </a:pPr>
            <a:r>
              <a:rPr lang="en-US" b="1" dirty="0">
                <a:sym typeface="Helvetica"/>
              </a:rPr>
              <a:t>Information is automatically received when an emergency occurs. The previously defined emergency scenario is executed and the related units are informed.</a:t>
            </a:r>
            <a:endParaRPr lang="tr-TR" b="1" dirty="0">
              <a:sym typeface="Helvetica"/>
            </a:endParaRPr>
          </a:p>
        </p:txBody>
      </p:sp>
      <p:sp>
        <p:nvSpPr>
          <p:cNvPr id="11" name="Alt Bilgi Yer Tutucusu 2">
            <a:extLst>
              <a:ext uri="{FF2B5EF4-FFF2-40B4-BE49-F238E27FC236}">
                <a16:creationId xmlns:a16="http://schemas.microsoft.com/office/drawing/2014/main" id="{4E993F9F-0305-44D6-8844-32A6F8306776}"/>
              </a:ext>
            </a:extLst>
          </p:cNvPr>
          <p:cNvSpPr txBox="1">
            <a:spLocks/>
          </p:cNvSpPr>
          <p:nvPr/>
        </p:nvSpPr>
        <p:spPr>
          <a:xfrm>
            <a:off x="4260850" y="6414285"/>
            <a:ext cx="3860800" cy="36512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a:solidFill>
                  <a:prstClr val="black">
                    <a:tint val="75000"/>
                  </a:prstClr>
                </a:solidFill>
              </a:rPr>
              <a:t>www.interra.com.tr</a:t>
            </a:r>
            <a:endParaRPr lang="tr-TR" dirty="0">
              <a:solidFill>
                <a:prstClr val="black">
                  <a:tint val="75000"/>
                </a:prstClr>
              </a:solidFill>
            </a:endParaRPr>
          </a:p>
        </p:txBody>
      </p:sp>
    </p:spTree>
    <p:extLst>
      <p:ext uri="{BB962C8B-B14F-4D97-AF65-F5344CB8AC3E}">
        <p14:creationId xmlns:p14="http://schemas.microsoft.com/office/powerpoint/2010/main" val="1543673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 6"/>
          <p:cNvGrpSpPr/>
          <p:nvPr/>
        </p:nvGrpSpPr>
        <p:grpSpPr>
          <a:xfrm>
            <a:off x="0" y="1"/>
            <a:ext cx="12191999" cy="722816"/>
            <a:chOff x="0" y="1"/>
            <a:chExt cx="12191999" cy="722816"/>
          </a:xfrm>
        </p:grpSpPr>
        <p:sp>
          <p:nvSpPr>
            <p:cNvPr id="6" name="Dikdörtgen 5"/>
            <p:cNvSpPr/>
            <p:nvPr/>
          </p:nvSpPr>
          <p:spPr>
            <a:xfrm>
              <a:off x="0" y="1"/>
              <a:ext cx="12191999" cy="722816"/>
            </a:xfrm>
            <a:prstGeom prst="rect">
              <a:avLst/>
            </a:prstGeom>
            <a:solidFill>
              <a:schemeClr val="tx1">
                <a:lumMod val="65000"/>
                <a:lumOff val="3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latin typeface="Helvetica" panose="020B0604020202020204" pitchFamily="34" charset="0"/>
                <a:cs typeface="Helvetica" panose="020B0604020202020204" pitchFamily="34" charset="0"/>
              </a:endParaRPr>
            </a:p>
          </p:txBody>
        </p:sp>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804" y="196947"/>
              <a:ext cx="2044511" cy="341203"/>
            </a:xfrm>
            <a:prstGeom prst="rect">
              <a:avLst/>
            </a:prstGeom>
          </p:spPr>
        </p:pic>
      </p:grpSp>
      <p:sp>
        <p:nvSpPr>
          <p:cNvPr id="8" name="Dikdörtgen 7"/>
          <p:cNvSpPr/>
          <p:nvPr/>
        </p:nvSpPr>
        <p:spPr>
          <a:xfrm>
            <a:off x="2204824" y="261152"/>
            <a:ext cx="2736647" cy="369332"/>
          </a:xfrm>
          <a:prstGeom prst="rect">
            <a:avLst/>
          </a:prstGeom>
        </p:spPr>
        <p:txBody>
          <a:bodyPr wrap="none">
            <a:spAutoFit/>
          </a:bodyPr>
          <a:lstStyle/>
          <a:p>
            <a:r>
              <a:rPr lang="tr-TR" i="1" dirty="0">
                <a:solidFill>
                  <a:schemeClr val="bg1"/>
                </a:solidFill>
                <a:latin typeface="Helvetica" panose="020B0604020202020204" pitchFamily="34" charset="0"/>
                <a:cs typeface="Helvetica" panose="020B0604020202020204" pitchFamily="34" charset="0"/>
              </a:rPr>
              <a:t>Developer of uniqueness</a:t>
            </a:r>
          </a:p>
        </p:txBody>
      </p:sp>
      <p:sp>
        <p:nvSpPr>
          <p:cNvPr id="3" name="Alt Bilgi Yer Tutucusu 2">
            <a:extLst>
              <a:ext uri="{FF2B5EF4-FFF2-40B4-BE49-F238E27FC236}">
                <a16:creationId xmlns:a16="http://schemas.microsoft.com/office/drawing/2014/main" id="{099517B1-7FD1-4B5A-8260-1C9393CE34D6}"/>
              </a:ext>
            </a:extLst>
          </p:cNvPr>
          <p:cNvSpPr>
            <a:spLocks noGrp="1"/>
          </p:cNvSpPr>
          <p:nvPr>
            <p:ph type="ftr" sz="quarter" idx="11"/>
          </p:nvPr>
        </p:nvSpPr>
        <p:spPr/>
        <p:txBody>
          <a:bodyPr/>
          <a:lstStyle/>
          <a:p>
            <a:r>
              <a:rPr lang="tr-TR">
                <a:solidFill>
                  <a:prstClr val="black">
                    <a:tint val="75000"/>
                  </a:prstClr>
                </a:solidFill>
              </a:rPr>
              <a:t>www.interra.com.tr</a:t>
            </a:r>
          </a:p>
        </p:txBody>
      </p:sp>
      <p:pic>
        <p:nvPicPr>
          <p:cNvPr id="5" name="Picture 4">
            <a:extLst>
              <a:ext uri="{FF2B5EF4-FFF2-40B4-BE49-F238E27FC236}">
                <a16:creationId xmlns:a16="http://schemas.microsoft.com/office/drawing/2014/main" id="{92707FBD-76C1-4D7D-869E-12AA1CD1A5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
            <a:ext cx="12191999" cy="6858000"/>
          </a:xfrm>
          <a:prstGeom prst="rect">
            <a:avLst/>
          </a:prstGeom>
        </p:spPr>
      </p:pic>
      <p:sp>
        <p:nvSpPr>
          <p:cNvPr id="9" name="Rectangle 8">
            <a:extLst>
              <a:ext uri="{FF2B5EF4-FFF2-40B4-BE49-F238E27FC236}">
                <a16:creationId xmlns:a16="http://schemas.microsoft.com/office/drawing/2014/main" id="{9EC00C9A-EFB5-4B45-9101-6FFBE7D73F80}"/>
              </a:ext>
            </a:extLst>
          </p:cNvPr>
          <p:cNvSpPr/>
          <p:nvPr/>
        </p:nvSpPr>
        <p:spPr>
          <a:xfrm>
            <a:off x="1553407" y="110805"/>
            <a:ext cx="7429229" cy="1569660"/>
          </a:xfrm>
          <a:prstGeom prst="rect">
            <a:avLst/>
          </a:prstGeom>
        </p:spPr>
        <p:txBody>
          <a:bodyPr wrap="square">
            <a:spAutoFit/>
          </a:bodyPr>
          <a:lstStyle/>
          <a:p>
            <a:pPr algn="ctr"/>
            <a:r>
              <a:rPr lang="tr-TR" sz="3200" b="1" dirty="0">
                <a:solidFill>
                  <a:schemeClr val="accent4">
                    <a:lumMod val="75000"/>
                  </a:schemeClr>
                </a:solidFill>
                <a:sym typeface="Helvetica"/>
              </a:rPr>
              <a:t>INTERRA COMMERCIAL AND INDUSTRIAL BUILDING SOLUTIONS</a:t>
            </a:r>
          </a:p>
          <a:p>
            <a:pPr algn="ctr"/>
            <a:r>
              <a:rPr lang="tr-TR" sz="3200" b="1" dirty="0">
                <a:solidFill>
                  <a:schemeClr val="accent4">
                    <a:lumMod val="75000"/>
                  </a:schemeClr>
                </a:solidFill>
                <a:sym typeface="Helvetica"/>
              </a:rPr>
              <a:t> </a:t>
            </a:r>
          </a:p>
        </p:txBody>
      </p:sp>
      <p:pic>
        <p:nvPicPr>
          <p:cNvPr id="13" name="Resim 29">
            <a:extLst>
              <a:ext uri="{FF2B5EF4-FFF2-40B4-BE49-F238E27FC236}">
                <a16:creationId xmlns:a16="http://schemas.microsoft.com/office/drawing/2014/main" id="{E44CFB38-0123-4647-826D-4AA7E5A7D1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96609" y="5893757"/>
            <a:ext cx="3685720" cy="615100"/>
          </a:xfrm>
          <a:prstGeom prst="rect">
            <a:avLst/>
          </a:prstGeom>
        </p:spPr>
      </p:pic>
    </p:spTree>
    <p:extLst>
      <p:ext uri="{BB962C8B-B14F-4D97-AF65-F5344CB8AC3E}">
        <p14:creationId xmlns:p14="http://schemas.microsoft.com/office/powerpoint/2010/main" val="41552007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 6"/>
          <p:cNvGrpSpPr/>
          <p:nvPr/>
        </p:nvGrpSpPr>
        <p:grpSpPr>
          <a:xfrm>
            <a:off x="0" y="1"/>
            <a:ext cx="12191999" cy="722816"/>
            <a:chOff x="0" y="1"/>
            <a:chExt cx="12191999" cy="722816"/>
          </a:xfrm>
        </p:grpSpPr>
        <p:sp>
          <p:nvSpPr>
            <p:cNvPr id="6" name="Dikdörtgen 5"/>
            <p:cNvSpPr/>
            <p:nvPr/>
          </p:nvSpPr>
          <p:spPr>
            <a:xfrm>
              <a:off x="0" y="1"/>
              <a:ext cx="12191999" cy="722816"/>
            </a:xfrm>
            <a:prstGeom prst="rect">
              <a:avLst/>
            </a:prstGeom>
            <a:solidFill>
              <a:schemeClr val="tx1">
                <a:lumMod val="65000"/>
                <a:lumOff val="3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latin typeface="Helvetica" panose="020B0604020202020204" pitchFamily="34" charset="0"/>
                <a:cs typeface="Helvetica" panose="020B0604020202020204" pitchFamily="34" charset="0"/>
              </a:endParaRP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804" y="196947"/>
              <a:ext cx="2044511" cy="341203"/>
            </a:xfrm>
            <a:prstGeom prst="rect">
              <a:avLst/>
            </a:prstGeom>
          </p:spPr>
        </p:pic>
      </p:grpSp>
      <p:sp>
        <p:nvSpPr>
          <p:cNvPr id="8" name="Dikdörtgen 7"/>
          <p:cNvSpPr/>
          <p:nvPr/>
        </p:nvSpPr>
        <p:spPr>
          <a:xfrm>
            <a:off x="2204824" y="261152"/>
            <a:ext cx="2736647" cy="369332"/>
          </a:xfrm>
          <a:prstGeom prst="rect">
            <a:avLst/>
          </a:prstGeom>
        </p:spPr>
        <p:txBody>
          <a:bodyPr wrap="none">
            <a:spAutoFit/>
          </a:bodyPr>
          <a:lstStyle/>
          <a:p>
            <a:r>
              <a:rPr lang="tr-TR" i="1" dirty="0">
                <a:solidFill>
                  <a:schemeClr val="bg1"/>
                </a:solidFill>
                <a:latin typeface="Helvetica" panose="020B0604020202020204" pitchFamily="34" charset="0"/>
                <a:cs typeface="Helvetica" panose="020B0604020202020204" pitchFamily="34" charset="0"/>
              </a:rPr>
              <a:t>Developer of uniqueness</a:t>
            </a:r>
          </a:p>
        </p:txBody>
      </p:sp>
      <p:sp>
        <p:nvSpPr>
          <p:cNvPr id="3" name="Alt Bilgi Yer Tutucusu 2">
            <a:extLst>
              <a:ext uri="{FF2B5EF4-FFF2-40B4-BE49-F238E27FC236}">
                <a16:creationId xmlns:a16="http://schemas.microsoft.com/office/drawing/2014/main" id="{099517B1-7FD1-4B5A-8260-1C9393CE34D6}"/>
              </a:ext>
            </a:extLst>
          </p:cNvPr>
          <p:cNvSpPr>
            <a:spLocks noGrp="1"/>
          </p:cNvSpPr>
          <p:nvPr>
            <p:ph type="ftr" sz="quarter" idx="11"/>
          </p:nvPr>
        </p:nvSpPr>
        <p:spPr/>
        <p:txBody>
          <a:bodyPr/>
          <a:lstStyle/>
          <a:p>
            <a:r>
              <a:rPr lang="tr-TR">
                <a:solidFill>
                  <a:prstClr val="black">
                    <a:tint val="75000"/>
                  </a:prstClr>
                </a:solidFill>
              </a:rPr>
              <a:t>www.interra.com.tr</a:t>
            </a:r>
          </a:p>
        </p:txBody>
      </p:sp>
      <p:sp>
        <p:nvSpPr>
          <p:cNvPr id="2" name="Rectangle 1">
            <a:extLst>
              <a:ext uri="{FF2B5EF4-FFF2-40B4-BE49-F238E27FC236}">
                <a16:creationId xmlns:a16="http://schemas.microsoft.com/office/drawing/2014/main" id="{2B075400-A39E-4908-BE31-4ACE054564D6}"/>
              </a:ext>
            </a:extLst>
          </p:cNvPr>
          <p:cNvSpPr/>
          <p:nvPr/>
        </p:nvSpPr>
        <p:spPr>
          <a:xfrm>
            <a:off x="6294258" y="1586345"/>
            <a:ext cx="5718567" cy="4524315"/>
          </a:xfrm>
          <a:prstGeom prst="rect">
            <a:avLst/>
          </a:prstGeom>
        </p:spPr>
        <p:txBody>
          <a:bodyPr wrap="square">
            <a:spAutoFit/>
          </a:bodyPr>
          <a:lstStyle/>
          <a:p>
            <a:pPr marL="285750" indent="-285750">
              <a:buFont typeface="Arial" panose="020B0604020202020204" pitchFamily="34" charset="0"/>
              <a:buChar char="•"/>
            </a:pPr>
            <a:r>
              <a:rPr lang="tr-TR" spc="300" dirty="0"/>
              <a:t>Automation Control</a:t>
            </a:r>
          </a:p>
          <a:p>
            <a:pPr marL="285750" indent="-285750">
              <a:buFont typeface="Arial" panose="020B0604020202020204" pitchFamily="34" charset="0"/>
              <a:buChar char="•"/>
            </a:pPr>
            <a:endParaRPr lang="tr-TR" spc="300" dirty="0"/>
          </a:p>
          <a:p>
            <a:pPr marL="742950" lvl="1" indent="-285750">
              <a:buFont typeface="Wingdings" panose="05000000000000000000" pitchFamily="2" charset="2"/>
              <a:buChar char="Ø"/>
            </a:pPr>
            <a:r>
              <a:rPr lang="tr-TR" spc="300" dirty="0" err="1"/>
              <a:t>Scenario</a:t>
            </a:r>
            <a:endParaRPr lang="tr-TR" spc="300" dirty="0"/>
          </a:p>
          <a:p>
            <a:pPr marL="742950" lvl="1" indent="-285750">
              <a:buFont typeface="Wingdings" panose="05000000000000000000" pitchFamily="2" charset="2"/>
              <a:buChar char="Ø"/>
            </a:pPr>
            <a:r>
              <a:rPr lang="tr-TR" spc="300" dirty="0" err="1"/>
              <a:t>Lighting</a:t>
            </a:r>
            <a:r>
              <a:rPr lang="tr-TR" spc="300" dirty="0"/>
              <a:t> Control </a:t>
            </a:r>
            <a:r>
              <a:rPr lang="tr-TR" dirty="0"/>
              <a:t>(On-Off / Dali / DMX)</a:t>
            </a:r>
          </a:p>
          <a:p>
            <a:pPr marL="742950" lvl="1" indent="-285750">
              <a:buFont typeface="Wingdings" panose="05000000000000000000" pitchFamily="2" charset="2"/>
              <a:buChar char="Ø"/>
            </a:pPr>
            <a:r>
              <a:rPr lang="tr-TR" spc="300" dirty="0" err="1"/>
              <a:t>Air</a:t>
            </a:r>
            <a:r>
              <a:rPr lang="tr-TR" spc="300" dirty="0"/>
              <a:t> </a:t>
            </a:r>
            <a:r>
              <a:rPr lang="tr-TR" spc="300" dirty="0" err="1"/>
              <a:t>Conditioning</a:t>
            </a:r>
            <a:endParaRPr lang="tr-TR" spc="300" dirty="0"/>
          </a:p>
          <a:p>
            <a:pPr marL="742950" lvl="1" indent="-285750">
              <a:buFont typeface="Wingdings" panose="05000000000000000000" pitchFamily="2" charset="2"/>
              <a:buChar char="Ø"/>
            </a:pPr>
            <a:r>
              <a:rPr lang="tr-TR" spc="300" dirty="0" err="1"/>
              <a:t>Shutter</a:t>
            </a:r>
            <a:r>
              <a:rPr lang="tr-TR" spc="300" dirty="0"/>
              <a:t> / </a:t>
            </a:r>
            <a:r>
              <a:rPr lang="tr-TR" spc="300" dirty="0" err="1"/>
              <a:t>Blind</a:t>
            </a:r>
            <a:endParaRPr lang="tr-TR" spc="300" dirty="0"/>
          </a:p>
          <a:p>
            <a:pPr marL="742950" lvl="1" indent="-285750">
              <a:buFont typeface="Wingdings" panose="05000000000000000000" pitchFamily="2" charset="2"/>
              <a:buChar char="Ø"/>
            </a:pPr>
            <a:r>
              <a:rPr lang="tr-TR" spc="300" dirty="0" err="1"/>
              <a:t>Daylight</a:t>
            </a:r>
            <a:r>
              <a:rPr lang="tr-TR" spc="300" dirty="0"/>
              <a:t> </a:t>
            </a:r>
            <a:r>
              <a:rPr lang="tr-TR" spc="300" dirty="0" err="1"/>
              <a:t>Controls</a:t>
            </a:r>
            <a:endParaRPr lang="tr-TR" spc="300" dirty="0"/>
          </a:p>
          <a:p>
            <a:pPr marL="742950" lvl="1" indent="-285750">
              <a:buFont typeface="Wingdings" panose="05000000000000000000" pitchFamily="2" charset="2"/>
              <a:buChar char="Ø"/>
            </a:pPr>
            <a:r>
              <a:rPr lang="tr-TR" spc="300" dirty="0"/>
              <a:t>Schedule </a:t>
            </a:r>
            <a:r>
              <a:rPr lang="tr-TR" spc="300" dirty="0" err="1"/>
              <a:t>Controls</a:t>
            </a:r>
            <a:endParaRPr lang="tr-TR" spc="300" dirty="0"/>
          </a:p>
          <a:p>
            <a:pPr marL="285750" indent="-285750">
              <a:buFont typeface="Arial" panose="020B0604020202020204" pitchFamily="34" charset="0"/>
              <a:buChar char="•"/>
            </a:pPr>
            <a:endParaRPr lang="tr-TR" spc="300" dirty="0"/>
          </a:p>
          <a:p>
            <a:pPr marL="285750" indent="-285750">
              <a:buFont typeface="Arial" panose="020B0604020202020204" pitchFamily="34" charset="0"/>
              <a:buChar char="•"/>
            </a:pPr>
            <a:r>
              <a:rPr lang="tr-TR" spc="300" dirty="0" err="1"/>
              <a:t>Emergency</a:t>
            </a:r>
            <a:r>
              <a:rPr lang="tr-TR" spc="300" dirty="0"/>
              <a:t> </a:t>
            </a:r>
            <a:r>
              <a:rPr lang="tr-TR" spc="300" dirty="0" err="1"/>
              <a:t>Lighting</a:t>
            </a:r>
            <a:r>
              <a:rPr lang="tr-TR" spc="300" dirty="0"/>
              <a:t> </a:t>
            </a:r>
            <a:r>
              <a:rPr lang="tr-TR" spc="300" dirty="0" err="1"/>
              <a:t>Reporting</a:t>
            </a:r>
            <a:endParaRPr lang="tr-TR" spc="300" dirty="0"/>
          </a:p>
          <a:p>
            <a:pPr marL="285750" indent="-285750">
              <a:buFont typeface="Arial" panose="020B0604020202020204" pitchFamily="34" charset="0"/>
              <a:buChar char="•"/>
            </a:pPr>
            <a:endParaRPr lang="tr-TR" spc="300" dirty="0"/>
          </a:p>
          <a:p>
            <a:pPr marL="285750" indent="-285750">
              <a:buFont typeface="Arial" panose="020B0604020202020204" pitchFamily="34" charset="0"/>
              <a:buChar char="•"/>
            </a:pPr>
            <a:r>
              <a:rPr lang="tr-TR" spc="300" dirty="0"/>
              <a:t>Central </a:t>
            </a:r>
            <a:r>
              <a:rPr lang="tr-TR" spc="300" dirty="0" err="1"/>
              <a:t>Monitoring</a:t>
            </a:r>
            <a:endParaRPr lang="tr-TR" spc="300" dirty="0"/>
          </a:p>
          <a:p>
            <a:pPr marL="285750" indent="-285750">
              <a:buFont typeface="Arial" panose="020B0604020202020204" pitchFamily="34" charset="0"/>
              <a:buChar char="•"/>
            </a:pPr>
            <a:endParaRPr lang="tr-TR" spc="300" dirty="0"/>
          </a:p>
          <a:p>
            <a:pPr marL="285750" indent="-285750">
              <a:buFont typeface="Arial" panose="020B0604020202020204" pitchFamily="34" charset="0"/>
              <a:buChar char="•"/>
            </a:pPr>
            <a:r>
              <a:rPr lang="tr-TR" spc="300" dirty="0"/>
              <a:t>Remote Control </a:t>
            </a:r>
          </a:p>
          <a:p>
            <a:pPr marL="285750" indent="-285750">
              <a:buFont typeface="Arial" panose="020B0604020202020204" pitchFamily="34" charset="0"/>
              <a:buChar char="•"/>
            </a:pPr>
            <a:endParaRPr lang="tr-TR" dirty="0"/>
          </a:p>
          <a:p>
            <a:endParaRPr lang="tr-TR" dirty="0"/>
          </a:p>
        </p:txBody>
      </p:sp>
      <p:pic>
        <p:nvPicPr>
          <p:cNvPr id="15" name="Picture 14">
            <a:extLst>
              <a:ext uri="{FF2B5EF4-FFF2-40B4-BE49-F238E27FC236}">
                <a16:creationId xmlns:a16="http://schemas.microsoft.com/office/drawing/2014/main" id="{16EDB2F5-8714-4B0E-AB7E-1568664136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4848" y="3610518"/>
            <a:ext cx="3589651" cy="2692238"/>
          </a:xfrm>
          <a:prstGeom prst="rect">
            <a:avLst/>
          </a:prstGeom>
        </p:spPr>
      </p:pic>
      <p:pic>
        <p:nvPicPr>
          <p:cNvPr id="17" name="Picture 16">
            <a:extLst>
              <a:ext uri="{FF2B5EF4-FFF2-40B4-BE49-F238E27FC236}">
                <a16:creationId xmlns:a16="http://schemas.microsoft.com/office/drawing/2014/main" id="{582065A7-67DD-42AE-8205-6BE5913EC8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2003" y="919763"/>
            <a:ext cx="4502447" cy="2532627"/>
          </a:xfrm>
          <a:prstGeom prst="rect">
            <a:avLst/>
          </a:prstGeom>
        </p:spPr>
      </p:pic>
      <p:sp>
        <p:nvSpPr>
          <p:cNvPr id="11" name="Rectangle 10">
            <a:extLst>
              <a:ext uri="{FF2B5EF4-FFF2-40B4-BE49-F238E27FC236}">
                <a16:creationId xmlns:a16="http://schemas.microsoft.com/office/drawing/2014/main" id="{47B85BEE-674C-4CC2-A4E1-3D63725439D4}"/>
              </a:ext>
            </a:extLst>
          </p:cNvPr>
          <p:cNvSpPr/>
          <p:nvPr/>
        </p:nvSpPr>
        <p:spPr>
          <a:xfrm>
            <a:off x="6492519" y="975530"/>
            <a:ext cx="5322047" cy="61081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t>INTERRA COMMERCIAL AND INDUSTRIAL BUILDING SOLUTIONS</a:t>
            </a:r>
          </a:p>
        </p:txBody>
      </p:sp>
    </p:spTree>
    <p:extLst>
      <p:ext uri="{BB962C8B-B14F-4D97-AF65-F5344CB8AC3E}">
        <p14:creationId xmlns:p14="http://schemas.microsoft.com/office/powerpoint/2010/main" val="204195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fade">
                                      <p:cBhvr>
                                        <p:cTn id="42" dur="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
                                            <p:txEl>
                                              <p:pRg st="9" end="9"/>
                                            </p:txEl>
                                          </p:spTgt>
                                        </p:tgtEl>
                                        <p:attrNameLst>
                                          <p:attrName>style.visibility</p:attrName>
                                        </p:attrNameLst>
                                      </p:cBhvr>
                                      <p:to>
                                        <p:strVal val="visible"/>
                                      </p:to>
                                    </p:set>
                                    <p:animEffect transition="in" filter="fade">
                                      <p:cBhvr>
                                        <p:cTn id="47" dur="500"/>
                                        <p:tgtEl>
                                          <p:spTgt spid="2">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
                                            <p:txEl>
                                              <p:pRg st="11" end="11"/>
                                            </p:txEl>
                                          </p:spTgt>
                                        </p:tgtEl>
                                        <p:attrNameLst>
                                          <p:attrName>style.visibility</p:attrName>
                                        </p:attrNameLst>
                                      </p:cBhvr>
                                      <p:to>
                                        <p:strVal val="visible"/>
                                      </p:to>
                                    </p:set>
                                    <p:animEffect transition="in" filter="fade">
                                      <p:cBhvr>
                                        <p:cTn id="52" dur="500"/>
                                        <p:tgtEl>
                                          <p:spTgt spid="2">
                                            <p:txEl>
                                              <p:pRg st="11" end="1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
                                            <p:txEl>
                                              <p:pRg st="13" end="13"/>
                                            </p:txEl>
                                          </p:spTgt>
                                        </p:tgtEl>
                                        <p:attrNameLst>
                                          <p:attrName>style.visibility</p:attrName>
                                        </p:attrNameLst>
                                      </p:cBhvr>
                                      <p:to>
                                        <p:strVal val="visible"/>
                                      </p:to>
                                    </p:set>
                                    <p:animEffect transition="in" filter="fade">
                                      <p:cBhvr>
                                        <p:cTn id="57" dur="500"/>
                                        <p:tgtEl>
                                          <p:spTgt spid="2">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8CA1E00-A585-42EC-94FC-5EF19BB75718}"/>
              </a:ext>
            </a:extLst>
          </p:cNvPr>
          <p:cNvSpPr>
            <a:spLocks noGrp="1"/>
          </p:cNvSpPr>
          <p:nvPr>
            <p:ph type="ftr" sz="quarter" idx="11"/>
          </p:nvPr>
        </p:nvSpPr>
        <p:spPr>
          <a:xfrm>
            <a:off x="3980774" y="6473375"/>
            <a:ext cx="3860800" cy="360188"/>
          </a:xfrm>
        </p:spPr>
        <p:txBody>
          <a:bodyPr/>
          <a:lstStyle/>
          <a:p>
            <a:r>
              <a:rPr lang="tr-TR" dirty="0">
                <a:solidFill>
                  <a:prstClr val="black">
                    <a:tint val="75000"/>
                  </a:prstClr>
                </a:solidFill>
              </a:rPr>
              <a:t>www.interra.com.tr</a:t>
            </a:r>
          </a:p>
        </p:txBody>
      </p:sp>
      <p:grpSp>
        <p:nvGrpSpPr>
          <p:cNvPr id="5" name="Grup 6">
            <a:extLst>
              <a:ext uri="{FF2B5EF4-FFF2-40B4-BE49-F238E27FC236}">
                <a16:creationId xmlns:a16="http://schemas.microsoft.com/office/drawing/2014/main" id="{A668768E-50FC-4B63-9837-0607FDEE441C}"/>
              </a:ext>
            </a:extLst>
          </p:cNvPr>
          <p:cNvGrpSpPr/>
          <p:nvPr/>
        </p:nvGrpSpPr>
        <p:grpSpPr>
          <a:xfrm>
            <a:off x="0" y="-468"/>
            <a:ext cx="12191999" cy="722816"/>
            <a:chOff x="0" y="1"/>
            <a:chExt cx="12191999" cy="722816"/>
          </a:xfrm>
        </p:grpSpPr>
        <p:sp>
          <p:nvSpPr>
            <p:cNvPr id="6" name="Dikdörtgen 5">
              <a:extLst>
                <a:ext uri="{FF2B5EF4-FFF2-40B4-BE49-F238E27FC236}">
                  <a16:creationId xmlns:a16="http://schemas.microsoft.com/office/drawing/2014/main" id="{9EE49851-87F1-4B5A-BB86-83D20D3F1DF7}"/>
                </a:ext>
              </a:extLst>
            </p:cNvPr>
            <p:cNvSpPr/>
            <p:nvPr/>
          </p:nvSpPr>
          <p:spPr>
            <a:xfrm>
              <a:off x="0" y="1"/>
              <a:ext cx="12191999" cy="722816"/>
            </a:xfrm>
            <a:prstGeom prst="rect">
              <a:avLst/>
            </a:prstGeom>
            <a:solidFill>
              <a:schemeClr val="tx1">
                <a:lumMod val="65000"/>
                <a:lumOff val="3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latin typeface="Helvetica" panose="020B0604020202020204" pitchFamily="34" charset="0"/>
                <a:cs typeface="Helvetica" panose="020B0604020202020204" pitchFamily="34" charset="0"/>
              </a:endParaRPr>
            </a:p>
          </p:txBody>
        </p:sp>
        <p:pic>
          <p:nvPicPr>
            <p:cNvPr id="7" name="Resim 3">
              <a:extLst>
                <a:ext uri="{FF2B5EF4-FFF2-40B4-BE49-F238E27FC236}">
                  <a16:creationId xmlns:a16="http://schemas.microsoft.com/office/drawing/2014/main" id="{BA8B5BA5-BCA3-473F-BC5B-056B64B408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804" y="196947"/>
              <a:ext cx="2044511" cy="341203"/>
            </a:xfrm>
            <a:prstGeom prst="rect">
              <a:avLst/>
            </a:prstGeom>
          </p:spPr>
        </p:pic>
      </p:grpSp>
      <p:sp>
        <p:nvSpPr>
          <p:cNvPr id="18" name="Rectangle 17">
            <a:extLst>
              <a:ext uri="{FF2B5EF4-FFF2-40B4-BE49-F238E27FC236}">
                <a16:creationId xmlns:a16="http://schemas.microsoft.com/office/drawing/2014/main" id="{D190879B-D065-4E68-AA16-F916CD586EB2}"/>
              </a:ext>
            </a:extLst>
          </p:cNvPr>
          <p:cNvSpPr/>
          <p:nvPr/>
        </p:nvSpPr>
        <p:spPr>
          <a:xfrm>
            <a:off x="6375760" y="2729672"/>
            <a:ext cx="5084015" cy="2585323"/>
          </a:xfrm>
          <a:prstGeom prst="rect">
            <a:avLst/>
          </a:prstGeom>
          <a:noFill/>
        </p:spPr>
        <p:txBody>
          <a:bodyPr wrap="square" lIns="91440" tIns="45720" rIns="91440" bIns="45720">
            <a:spAutoFit/>
          </a:bodyPr>
          <a:lstStyle/>
          <a:p>
            <a:pPr marL="742950" lvl="1" indent="-285750">
              <a:buFont typeface="Arial" panose="020B0604020202020204" pitchFamily="34" charset="0"/>
              <a:buChar char="•"/>
            </a:pPr>
            <a:r>
              <a:rPr lang="tr-TR" dirty="0" err="1"/>
              <a:t>Scenario</a:t>
            </a:r>
            <a:endParaRPr lang="tr-TR" dirty="0"/>
          </a:p>
          <a:p>
            <a:pPr marL="742950" lvl="1" indent="-285750">
              <a:buFont typeface="Arial" panose="020B0604020202020204" pitchFamily="34" charset="0"/>
              <a:buChar char="•"/>
            </a:pPr>
            <a:endParaRPr lang="tr-TR" dirty="0"/>
          </a:p>
          <a:p>
            <a:pPr marL="742950" lvl="1" indent="-285750">
              <a:buFont typeface="Arial" panose="020B0604020202020204" pitchFamily="34" charset="0"/>
              <a:buChar char="•"/>
            </a:pPr>
            <a:r>
              <a:rPr lang="tr-TR" dirty="0" err="1"/>
              <a:t>Lighting</a:t>
            </a:r>
            <a:r>
              <a:rPr lang="tr-TR" dirty="0"/>
              <a:t> Control (On-Off / Dali / DMX)</a:t>
            </a:r>
          </a:p>
          <a:p>
            <a:pPr marL="742950" lvl="1" indent="-285750">
              <a:buFont typeface="Arial" panose="020B0604020202020204" pitchFamily="34" charset="0"/>
              <a:buChar char="•"/>
            </a:pPr>
            <a:endParaRPr lang="tr-TR" dirty="0"/>
          </a:p>
          <a:p>
            <a:pPr marL="742950" lvl="1" indent="-285750">
              <a:buFont typeface="Arial" panose="020B0604020202020204" pitchFamily="34" charset="0"/>
              <a:buChar char="•"/>
            </a:pPr>
            <a:r>
              <a:rPr lang="tr-TR" dirty="0" err="1"/>
              <a:t>Air</a:t>
            </a:r>
            <a:r>
              <a:rPr lang="tr-TR" dirty="0"/>
              <a:t> </a:t>
            </a:r>
            <a:r>
              <a:rPr lang="tr-TR" dirty="0" err="1"/>
              <a:t>Conditioning</a:t>
            </a:r>
            <a:endParaRPr lang="tr-TR" dirty="0"/>
          </a:p>
          <a:p>
            <a:pPr marL="742950" lvl="1" indent="-285750">
              <a:buFont typeface="Arial" panose="020B0604020202020204" pitchFamily="34" charset="0"/>
              <a:buChar char="•"/>
            </a:pPr>
            <a:endParaRPr lang="tr-TR" dirty="0"/>
          </a:p>
          <a:p>
            <a:pPr marL="742950" lvl="1" indent="-285750">
              <a:buFont typeface="Arial" panose="020B0604020202020204" pitchFamily="34" charset="0"/>
              <a:buChar char="•"/>
            </a:pPr>
            <a:r>
              <a:rPr lang="tr-TR" dirty="0" err="1"/>
              <a:t>Shutter</a:t>
            </a:r>
            <a:r>
              <a:rPr lang="tr-TR" dirty="0"/>
              <a:t> / </a:t>
            </a:r>
            <a:r>
              <a:rPr lang="tr-TR" dirty="0" err="1"/>
              <a:t>Blind</a:t>
            </a:r>
            <a:endParaRPr lang="tr-TR" dirty="0"/>
          </a:p>
          <a:p>
            <a:pPr marL="742950" lvl="1" indent="-285750">
              <a:buFont typeface="Arial" panose="020B0604020202020204" pitchFamily="34" charset="0"/>
              <a:buChar char="•"/>
            </a:pPr>
            <a:endParaRPr lang="tr-TR" dirty="0"/>
          </a:p>
          <a:p>
            <a:pPr marL="742950" lvl="1" indent="-285750">
              <a:buFont typeface="Arial" panose="020B0604020202020204" pitchFamily="34" charset="0"/>
              <a:buChar char="•"/>
            </a:pPr>
            <a:r>
              <a:rPr lang="tr-TR" dirty="0" err="1"/>
              <a:t>Daylight</a:t>
            </a:r>
            <a:r>
              <a:rPr lang="tr-TR" dirty="0"/>
              <a:t> </a:t>
            </a:r>
            <a:r>
              <a:rPr lang="tr-TR" dirty="0" err="1"/>
              <a:t>Controls</a:t>
            </a:r>
            <a:endParaRPr lang="tr-TR" dirty="0"/>
          </a:p>
        </p:txBody>
      </p:sp>
      <p:pic>
        <p:nvPicPr>
          <p:cNvPr id="3" name="Picture 2" descr="A picture containing person, indoor, holding&#10;&#10;Description automatically generated">
            <a:extLst>
              <a:ext uri="{FF2B5EF4-FFF2-40B4-BE49-F238E27FC236}">
                <a16:creationId xmlns:a16="http://schemas.microsoft.com/office/drawing/2014/main" id="{49D41D29-F09A-4BB1-8F2E-5BFD875107CA}"/>
              </a:ext>
            </a:extLst>
          </p:cNvPr>
          <p:cNvPicPr>
            <a:picLocks noChangeAspect="1"/>
          </p:cNvPicPr>
          <p:nvPr/>
        </p:nvPicPr>
        <p:blipFill rotWithShape="1">
          <a:blip r:embed="rId4">
            <a:extLst>
              <a:ext uri="{28A0092B-C50C-407E-A947-70E740481C1C}">
                <a14:useLocalDpi xmlns:a14="http://schemas.microsoft.com/office/drawing/2010/main" val="0"/>
              </a:ext>
            </a:extLst>
          </a:blip>
          <a:srcRect r="33333" b="10532"/>
          <a:stretch/>
        </p:blipFill>
        <p:spPr>
          <a:xfrm>
            <a:off x="0" y="722348"/>
            <a:ext cx="6096000" cy="6135652"/>
          </a:xfrm>
          <a:prstGeom prst="rect">
            <a:avLst/>
          </a:prstGeom>
        </p:spPr>
      </p:pic>
      <p:sp>
        <p:nvSpPr>
          <p:cNvPr id="20" name="Rectangle 19">
            <a:extLst>
              <a:ext uri="{FF2B5EF4-FFF2-40B4-BE49-F238E27FC236}">
                <a16:creationId xmlns:a16="http://schemas.microsoft.com/office/drawing/2014/main" id="{395C04C9-CED3-4045-82B5-FD169C70E697}"/>
              </a:ext>
            </a:extLst>
          </p:cNvPr>
          <p:cNvSpPr/>
          <p:nvPr/>
        </p:nvSpPr>
        <p:spPr>
          <a:xfrm>
            <a:off x="6879385" y="1929353"/>
            <a:ext cx="4076766" cy="35653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tr-TR" dirty="0">
                <a:ln w="0"/>
                <a:effectLst>
                  <a:outerShdw blurRad="38100" dist="19050" dir="2700000" algn="tl" rotWithShape="0">
                    <a:schemeClr val="dk1">
                      <a:alpha val="40000"/>
                    </a:schemeClr>
                  </a:outerShdw>
                </a:effectLst>
              </a:rPr>
              <a:t>               AUTOMATION CONTROL</a:t>
            </a:r>
          </a:p>
        </p:txBody>
      </p:sp>
    </p:spTree>
    <p:extLst>
      <p:ext uri="{BB962C8B-B14F-4D97-AF65-F5344CB8AC3E}">
        <p14:creationId xmlns:p14="http://schemas.microsoft.com/office/powerpoint/2010/main" val="56429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8">
                                            <p:txEl>
                                              <p:pRg st="2" end="2"/>
                                            </p:txEl>
                                          </p:spTgt>
                                        </p:tgtEl>
                                        <p:attrNameLst>
                                          <p:attrName>style.visibility</p:attrName>
                                        </p:attrNameLst>
                                      </p:cBhvr>
                                      <p:to>
                                        <p:strVal val="visible"/>
                                      </p:to>
                                    </p:set>
                                    <p:animEffect transition="in" filter="fade">
                                      <p:cBhvr>
                                        <p:cTn id="15" dur="500"/>
                                        <p:tgtEl>
                                          <p:spTgt spid="18">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8">
                                            <p:txEl>
                                              <p:pRg st="0" end="0"/>
                                            </p:txEl>
                                          </p:spTgt>
                                        </p:tgtEl>
                                        <p:attrNameLst>
                                          <p:attrName>style.visibility</p:attrName>
                                        </p:attrNameLst>
                                      </p:cBhvr>
                                      <p:to>
                                        <p:strVal val="visible"/>
                                      </p:to>
                                    </p:set>
                                    <p:animEffect transition="in" filter="fade">
                                      <p:cBhvr>
                                        <p:cTn id="20" dur="500"/>
                                        <p:tgtEl>
                                          <p:spTgt spid="18">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8">
                                            <p:txEl>
                                              <p:pRg st="4" end="4"/>
                                            </p:txEl>
                                          </p:spTgt>
                                        </p:tgtEl>
                                        <p:attrNameLst>
                                          <p:attrName>style.visibility</p:attrName>
                                        </p:attrNameLst>
                                      </p:cBhvr>
                                      <p:to>
                                        <p:strVal val="visible"/>
                                      </p:to>
                                    </p:set>
                                    <p:animEffect transition="in" filter="fade">
                                      <p:cBhvr>
                                        <p:cTn id="25" dur="500"/>
                                        <p:tgtEl>
                                          <p:spTgt spid="18">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8">
                                            <p:txEl>
                                              <p:pRg st="6" end="6"/>
                                            </p:txEl>
                                          </p:spTgt>
                                        </p:tgtEl>
                                        <p:attrNameLst>
                                          <p:attrName>style.visibility</p:attrName>
                                        </p:attrNameLst>
                                      </p:cBhvr>
                                      <p:to>
                                        <p:strVal val="visible"/>
                                      </p:to>
                                    </p:set>
                                    <p:animEffect transition="in" filter="fade">
                                      <p:cBhvr>
                                        <p:cTn id="30" dur="500"/>
                                        <p:tgtEl>
                                          <p:spTgt spid="18">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8">
                                            <p:txEl>
                                              <p:pRg st="8" end="8"/>
                                            </p:txEl>
                                          </p:spTgt>
                                        </p:tgtEl>
                                        <p:attrNameLst>
                                          <p:attrName>style.visibility</p:attrName>
                                        </p:attrNameLst>
                                      </p:cBhvr>
                                      <p:to>
                                        <p:strVal val="visible"/>
                                      </p:to>
                                    </p:set>
                                    <p:animEffect transition="in" filter="fade">
                                      <p:cBhvr>
                                        <p:cTn id="35" dur="500"/>
                                        <p:tgtEl>
                                          <p:spTgt spid="1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 6">
            <a:extLst>
              <a:ext uri="{FF2B5EF4-FFF2-40B4-BE49-F238E27FC236}">
                <a16:creationId xmlns:a16="http://schemas.microsoft.com/office/drawing/2014/main" id="{A668768E-50FC-4B63-9837-0607FDEE441C}"/>
              </a:ext>
            </a:extLst>
          </p:cNvPr>
          <p:cNvGrpSpPr/>
          <p:nvPr/>
        </p:nvGrpSpPr>
        <p:grpSpPr>
          <a:xfrm>
            <a:off x="0" y="-468"/>
            <a:ext cx="12191999" cy="722816"/>
            <a:chOff x="0" y="1"/>
            <a:chExt cx="12191999" cy="722816"/>
          </a:xfrm>
        </p:grpSpPr>
        <p:sp>
          <p:nvSpPr>
            <p:cNvPr id="6" name="Dikdörtgen 5">
              <a:extLst>
                <a:ext uri="{FF2B5EF4-FFF2-40B4-BE49-F238E27FC236}">
                  <a16:creationId xmlns:a16="http://schemas.microsoft.com/office/drawing/2014/main" id="{9EE49851-87F1-4B5A-BB86-83D20D3F1DF7}"/>
                </a:ext>
              </a:extLst>
            </p:cNvPr>
            <p:cNvSpPr/>
            <p:nvPr/>
          </p:nvSpPr>
          <p:spPr>
            <a:xfrm>
              <a:off x="0" y="1"/>
              <a:ext cx="12191999" cy="722816"/>
            </a:xfrm>
            <a:prstGeom prst="rect">
              <a:avLst/>
            </a:prstGeom>
            <a:solidFill>
              <a:schemeClr val="tx1">
                <a:lumMod val="65000"/>
                <a:lumOff val="3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latin typeface="Helvetica" panose="020B0604020202020204" pitchFamily="34" charset="0"/>
                <a:cs typeface="Helvetica" panose="020B0604020202020204" pitchFamily="34" charset="0"/>
              </a:endParaRPr>
            </a:p>
          </p:txBody>
        </p:sp>
        <p:pic>
          <p:nvPicPr>
            <p:cNvPr id="7" name="Resim 3">
              <a:extLst>
                <a:ext uri="{FF2B5EF4-FFF2-40B4-BE49-F238E27FC236}">
                  <a16:creationId xmlns:a16="http://schemas.microsoft.com/office/drawing/2014/main" id="{BA8B5BA5-BCA3-473F-BC5B-056B64B408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804" y="196947"/>
              <a:ext cx="2044511" cy="341203"/>
            </a:xfrm>
            <a:prstGeom prst="rect">
              <a:avLst/>
            </a:prstGeom>
          </p:spPr>
        </p:pic>
      </p:grpSp>
      <p:pic>
        <p:nvPicPr>
          <p:cNvPr id="11" name="Picture 10">
            <a:extLst>
              <a:ext uri="{FF2B5EF4-FFF2-40B4-BE49-F238E27FC236}">
                <a16:creationId xmlns:a16="http://schemas.microsoft.com/office/drawing/2014/main" id="{05FBE0E3-6598-4800-A8FE-65E6E1239D43}"/>
              </a:ext>
            </a:extLst>
          </p:cNvPr>
          <p:cNvPicPr>
            <a:picLocks noChangeAspect="1"/>
          </p:cNvPicPr>
          <p:nvPr/>
        </p:nvPicPr>
        <p:blipFill rotWithShape="1">
          <a:blip r:embed="rId4">
            <a:extLst>
              <a:ext uri="{28A0092B-C50C-407E-A947-70E740481C1C}">
                <a14:useLocalDpi xmlns:a14="http://schemas.microsoft.com/office/drawing/2010/main" val="0"/>
              </a:ext>
            </a:extLst>
          </a:blip>
          <a:srcRect l="54532" t="1" r="3081" b="15804"/>
          <a:stretch/>
        </p:blipFill>
        <p:spPr>
          <a:xfrm>
            <a:off x="-1" y="722347"/>
            <a:ext cx="6096001" cy="6128373"/>
          </a:xfrm>
          <a:prstGeom prst="rect">
            <a:avLst/>
          </a:prstGeom>
        </p:spPr>
      </p:pic>
      <p:sp>
        <p:nvSpPr>
          <p:cNvPr id="16" name="Rectangle 15">
            <a:extLst>
              <a:ext uri="{FF2B5EF4-FFF2-40B4-BE49-F238E27FC236}">
                <a16:creationId xmlns:a16="http://schemas.microsoft.com/office/drawing/2014/main" id="{8DF77D2C-049D-432B-B90E-2B8633DA7BE1}"/>
              </a:ext>
            </a:extLst>
          </p:cNvPr>
          <p:cNvSpPr/>
          <p:nvPr/>
        </p:nvSpPr>
        <p:spPr>
          <a:xfrm>
            <a:off x="6824129" y="2082946"/>
            <a:ext cx="4639741" cy="2769989"/>
          </a:xfrm>
          <a:prstGeom prst="rect">
            <a:avLst/>
          </a:prstGeom>
          <a:noFill/>
        </p:spPr>
        <p:txBody>
          <a:bodyPr wrap="square" lIns="91440" tIns="45720" rIns="91440" bIns="45720">
            <a:spAutoFit/>
          </a:bodyPr>
          <a:lstStyle/>
          <a:p>
            <a:r>
              <a:rPr lang="tr-TR" sz="2400" dirty="0" err="1">
                <a:ln w="0"/>
                <a:effectLst>
                  <a:outerShdw blurRad="38100" dist="19050" dir="2700000" algn="tl" rotWithShape="0">
                    <a:schemeClr val="dk1">
                      <a:alpha val="40000"/>
                    </a:schemeClr>
                  </a:outerShdw>
                </a:effectLst>
              </a:rPr>
              <a:t>Scenario</a:t>
            </a:r>
            <a:endParaRPr lang="tr-TR" sz="2400" dirty="0">
              <a:ln w="0"/>
              <a:effectLst>
                <a:outerShdw blurRad="38100" dist="19050" dir="2700000" algn="tl" rotWithShape="0">
                  <a:schemeClr val="dk1">
                    <a:alpha val="40000"/>
                  </a:schemeClr>
                </a:outerShdw>
              </a:effectLst>
            </a:endParaRPr>
          </a:p>
          <a:p>
            <a:endParaRPr lang="tr-TR" sz="2400" dirty="0">
              <a:ln w="0"/>
              <a:effectLst>
                <a:outerShdw blurRad="38100" dist="19050" dir="2700000" algn="tl" rotWithShape="0">
                  <a:schemeClr val="dk1">
                    <a:alpha val="40000"/>
                  </a:schemeClr>
                </a:outerShdw>
              </a:effectLst>
            </a:endParaRPr>
          </a:p>
          <a:p>
            <a:pPr marL="285750" indent="-285750">
              <a:buFont typeface="Arial" panose="020B0604020202020204" pitchFamily="34" charset="0"/>
              <a:buChar char="•"/>
            </a:pPr>
            <a:r>
              <a:rPr lang="tr-TR" dirty="0" err="1"/>
              <a:t>The</a:t>
            </a:r>
            <a:r>
              <a:rPr lang="tr-TR" dirty="0"/>
              <a:t> </a:t>
            </a:r>
            <a:r>
              <a:rPr lang="tr-TR" dirty="0" err="1"/>
              <a:t>comfort</a:t>
            </a:r>
            <a:r>
              <a:rPr lang="tr-TR" dirty="0"/>
              <a:t> of </a:t>
            </a:r>
            <a:r>
              <a:rPr lang="tr-TR" dirty="0" err="1"/>
              <a:t>performing</a:t>
            </a:r>
            <a:r>
              <a:rPr lang="tr-TR" dirty="0"/>
              <a:t> </a:t>
            </a:r>
            <a:r>
              <a:rPr lang="tr-TR" dirty="0" err="1"/>
              <a:t>multiple</a:t>
            </a:r>
            <a:r>
              <a:rPr lang="tr-TR" dirty="0"/>
              <a:t> </a:t>
            </a:r>
            <a:r>
              <a:rPr lang="tr-TR" dirty="0" err="1"/>
              <a:t>controls</a:t>
            </a:r>
            <a:r>
              <a:rPr lang="tr-TR" dirty="0"/>
              <a:t> </a:t>
            </a:r>
            <a:r>
              <a:rPr lang="tr-TR" dirty="0" err="1"/>
              <a:t>with</a:t>
            </a:r>
            <a:r>
              <a:rPr lang="tr-TR" dirty="0"/>
              <a:t> a </a:t>
            </a:r>
            <a:r>
              <a:rPr lang="tr-TR" dirty="0" err="1"/>
              <a:t>single</a:t>
            </a:r>
            <a:r>
              <a:rPr lang="tr-TR" dirty="0"/>
              <a:t> </a:t>
            </a:r>
            <a:r>
              <a:rPr lang="tr-TR" dirty="0" err="1"/>
              <a:t>touch</a:t>
            </a:r>
            <a:endParaRPr lang="tr-TR" dirty="0"/>
          </a:p>
          <a:p>
            <a:pPr marL="285750" indent="-285750">
              <a:buFont typeface="Arial" panose="020B0604020202020204" pitchFamily="34" charset="0"/>
              <a:buChar char="•"/>
            </a:pPr>
            <a:endParaRPr lang="tr-TR" dirty="0"/>
          </a:p>
          <a:p>
            <a:pPr marL="285750" indent="-285750">
              <a:buFont typeface="Arial" panose="020B0604020202020204" pitchFamily="34" charset="0"/>
              <a:buChar char="•"/>
            </a:pPr>
            <a:r>
              <a:rPr lang="tr-TR" dirty="0" err="1"/>
              <a:t>Morning</a:t>
            </a:r>
            <a:r>
              <a:rPr lang="tr-TR" dirty="0"/>
              <a:t>, </a:t>
            </a:r>
            <a:r>
              <a:rPr lang="tr-TR" dirty="0" err="1"/>
              <a:t>Dinner</a:t>
            </a:r>
            <a:r>
              <a:rPr lang="tr-TR" dirty="0"/>
              <a:t>, Holiday </a:t>
            </a:r>
            <a:r>
              <a:rPr lang="tr-TR" dirty="0" err="1"/>
              <a:t>etc</a:t>
            </a:r>
            <a:r>
              <a:rPr lang="tr-TR" dirty="0"/>
              <a:t>. </a:t>
            </a:r>
            <a:r>
              <a:rPr lang="tr-TR" dirty="0" err="1"/>
              <a:t>designed</a:t>
            </a:r>
            <a:r>
              <a:rPr lang="tr-TR" dirty="0"/>
              <a:t> </a:t>
            </a:r>
            <a:r>
              <a:rPr lang="tr-TR" dirty="0" err="1"/>
              <a:t>scenarios</a:t>
            </a:r>
            <a:endParaRPr lang="tr-TR" dirty="0"/>
          </a:p>
          <a:p>
            <a:pPr marL="285750" indent="-285750">
              <a:buFont typeface="Arial" panose="020B0604020202020204" pitchFamily="34" charset="0"/>
              <a:buChar char="•"/>
            </a:pPr>
            <a:endParaRPr lang="tr-TR" dirty="0"/>
          </a:p>
          <a:p>
            <a:pPr marL="285750" indent="-285750">
              <a:buFont typeface="Arial" panose="020B0604020202020204" pitchFamily="34" charset="0"/>
              <a:buChar char="•"/>
            </a:pPr>
            <a:r>
              <a:rPr lang="tr-TR" dirty="0" err="1"/>
              <a:t>Via</a:t>
            </a:r>
            <a:r>
              <a:rPr lang="tr-TR" dirty="0"/>
              <a:t> mobile </a:t>
            </a:r>
            <a:r>
              <a:rPr lang="tr-TR" dirty="0" err="1"/>
              <a:t>devices</a:t>
            </a:r>
            <a:r>
              <a:rPr lang="tr-TR" dirty="0"/>
              <a:t> </a:t>
            </a:r>
            <a:r>
              <a:rPr lang="tr-TR" dirty="0" err="1"/>
              <a:t>controls</a:t>
            </a:r>
            <a:r>
              <a:rPr lang="tr-TR" dirty="0"/>
              <a:t> of </a:t>
            </a:r>
            <a:r>
              <a:rPr lang="tr-TR" dirty="0" err="1"/>
              <a:t>scenarios</a:t>
            </a:r>
            <a:endParaRPr lang="tr-TR" dirty="0"/>
          </a:p>
        </p:txBody>
      </p:sp>
      <p:sp>
        <p:nvSpPr>
          <p:cNvPr id="20" name="Footer Placeholder 3">
            <a:extLst>
              <a:ext uri="{FF2B5EF4-FFF2-40B4-BE49-F238E27FC236}">
                <a16:creationId xmlns:a16="http://schemas.microsoft.com/office/drawing/2014/main" id="{E2D9A64C-A19D-4C98-B341-19CEE53CCB8C}"/>
              </a:ext>
            </a:extLst>
          </p:cNvPr>
          <p:cNvSpPr>
            <a:spLocks noGrp="1"/>
          </p:cNvSpPr>
          <p:nvPr>
            <p:ph type="ftr" sz="quarter" idx="11"/>
          </p:nvPr>
        </p:nvSpPr>
        <p:spPr>
          <a:xfrm>
            <a:off x="3925356" y="6490532"/>
            <a:ext cx="3860800" cy="360188"/>
          </a:xfrm>
        </p:spPr>
        <p:txBody>
          <a:bodyPr/>
          <a:lstStyle/>
          <a:p>
            <a:r>
              <a:rPr lang="tr-TR">
                <a:solidFill>
                  <a:prstClr val="black">
                    <a:tint val="75000"/>
                  </a:prstClr>
                </a:solidFill>
              </a:rPr>
              <a:t>www.interra.com.tr</a:t>
            </a:r>
          </a:p>
        </p:txBody>
      </p:sp>
    </p:spTree>
    <p:extLst>
      <p:ext uri="{BB962C8B-B14F-4D97-AF65-F5344CB8AC3E}">
        <p14:creationId xmlns:p14="http://schemas.microsoft.com/office/powerpoint/2010/main" val="1964748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2" end="2"/>
                                            </p:txEl>
                                          </p:spTgt>
                                        </p:tgtEl>
                                        <p:attrNameLst>
                                          <p:attrName>style.visibility</p:attrName>
                                        </p:attrNameLst>
                                      </p:cBhvr>
                                      <p:to>
                                        <p:strVal val="visible"/>
                                      </p:to>
                                    </p:set>
                                    <p:animEffect transition="in" filter="fade">
                                      <p:cBhvr>
                                        <p:cTn id="12" dur="500"/>
                                        <p:tgtEl>
                                          <p:spTgt spid="1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xEl>
                                              <p:pRg st="4" end="4"/>
                                            </p:txEl>
                                          </p:spTgt>
                                        </p:tgtEl>
                                        <p:attrNameLst>
                                          <p:attrName>style.visibility</p:attrName>
                                        </p:attrNameLst>
                                      </p:cBhvr>
                                      <p:to>
                                        <p:strVal val="visible"/>
                                      </p:to>
                                    </p:set>
                                    <p:animEffect transition="in" filter="fade">
                                      <p:cBhvr>
                                        <p:cTn id="17" dur="500"/>
                                        <p:tgtEl>
                                          <p:spTgt spid="1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xEl>
                                              <p:pRg st="6" end="6"/>
                                            </p:txEl>
                                          </p:spTgt>
                                        </p:tgtEl>
                                        <p:attrNameLst>
                                          <p:attrName>style.visibility</p:attrName>
                                        </p:attrNameLst>
                                      </p:cBhvr>
                                      <p:to>
                                        <p:strVal val="visible"/>
                                      </p:to>
                                    </p:set>
                                    <p:animEffect transition="in" filter="fade">
                                      <p:cBhvr>
                                        <p:cTn id="22" dur="500"/>
                                        <p:tgtEl>
                                          <p:spTgt spid="1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 6"/>
          <p:cNvGrpSpPr/>
          <p:nvPr/>
        </p:nvGrpSpPr>
        <p:grpSpPr>
          <a:xfrm>
            <a:off x="0" y="1"/>
            <a:ext cx="12191999" cy="722816"/>
            <a:chOff x="0" y="1"/>
            <a:chExt cx="12191999" cy="722816"/>
          </a:xfrm>
        </p:grpSpPr>
        <p:sp>
          <p:nvSpPr>
            <p:cNvPr id="6" name="Dikdörtgen 5"/>
            <p:cNvSpPr/>
            <p:nvPr/>
          </p:nvSpPr>
          <p:spPr>
            <a:xfrm>
              <a:off x="0" y="1"/>
              <a:ext cx="12191999" cy="722816"/>
            </a:xfrm>
            <a:prstGeom prst="rect">
              <a:avLst/>
            </a:prstGeom>
            <a:solidFill>
              <a:schemeClr val="tx1">
                <a:lumMod val="65000"/>
                <a:lumOff val="3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latin typeface="Helvetica" panose="020B0604020202020204" pitchFamily="34" charset="0"/>
                <a:cs typeface="Helvetica" panose="020B0604020202020204" pitchFamily="34" charset="0"/>
              </a:endParaRP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804" y="196947"/>
              <a:ext cx="2044511" cy="341203"/>
            </a:xfrm>
            <a:prstGeom prst="rect">
              <a:avLst/>
            </a:prstGeom>
          </p:spPr>
        </p:pic>
      </p:grpSp>
      <p:sp>
        <p:nvSpPr>
          <p:cNvPr id="8" name="Dikdörtgen 7"/>
          <p:cNvSpPr/>
          <p:nvPr/>
        </p:nvSpPr>
        <p:spPr>
          <a:xfrm>
            <a:off x="2204824" y="261152"/>
            <a:ext cx="2736647" cy="369332"/>
          </a:xfrm>
          <a:prstGeom prst="rect">
            <a:avLst/>
          </a:prstGeom>
        </p:spPr>
        <p:txBody>
          <a:bodyPr wrap="none">
            <a:spAutoFit/>
          </a:bodyPr>
          <a:lstStyle/>
          <a:p>
            <a:r>
              <a:rPr lang="tr-TR" i="1" dirty="0">
                <a:solidFill>
                  <a:schemeClr val="bg1"/>
                </a:solidFill>
                <a:latin typeface="Helvetica" panose="020B0604020202020204" pitchFamily="34" charset="0"/>
                <a:cs typeface="Helvetica" panose="020B0604020202020204" pitchFamily="34" charset="0"/>
              </a:rPr>
              <a:t>Developer of uniqueness</a:t>
            </a:r>
          </a:p>
        </p:txBody>
      </p:sp>
      <p:sp>
        <p:nvSpPr>
          <p:cNvPr id="3" name="Alt Bilgi Yer Tutucusu 2">
            <a:extLst>
              <a:ext uri="{FF2B5EF4-FFF2-40B4-BE49-F238E27FC236}">
                <a16:creationId xmlns:a16="http://schemas.microsoft.com/office/drawing/2014/main" id="{099517B1-7FD1-4B5A-8260-1C9393CE34D6}"/>
              </a:ext>
            </a:extLst>
          </p:cNvPr>
          <p:cNvSpPr>
            <a:spLocks noGrp="1"/>
          </p:cNvSpPr>
          <p:nvPr>
            <p:ph type="ftr" sz="quarter" idx="11"/>
          </p:nvPr>
        </p:nvSpPr>
        <p:spPr/>
        <p:txBody>
          <a:bodyPr/>
          <a:lstStyle/>
          <a:p>
            <a:r>
              <a:rPr lang="tr-TR">
                <a:solidFill>
                  <a:prstClr val="black">
                    <a:tint val="75000"/>
                  </a:prstClr>
                </a:solidFill>
              </a:rPr>
              <a:t>www.interra.com.tr</a:t>
            </a:r>
          </a:p>
        </p:txBody>
      </p:sp>
      <p:sp>
        <p:nvSpPr>
          <p:cNvPr id="14" name="Rectangle 13">
            <a:extLst>
              <a:ext uri="{FF2B5EF4-FFF2-40B4-BE49-F238E27FC236}">
                <a16:creationId xmlns:a16="http://schemas.microsoft.com/office/drawing/2014/main" id="{9ACADC18-B0E1-4622-BD1E-E99BD91A7CEA}"/>
              </a:ext>
            </a:extLst>
          </p:cNvPr>
          <p:cNvSpPr/>
          <p:nvPr/>
        </p:nvSpPr>
        <p:spPr>
          <a:xfrm>
            <a:off x="6799847" y="1988588"/>
            <a:ext cx="4688304" cy="2862322"/>
          </a:xfrm>
          <a:prstGeom prst="rect">
            <a:avLst/>
          </a:prstGeom>
        </p:spPr>
        <p:txBody>
          <a:bodyPr wrap="square">
            <a:spAutoFit/>
          </a:bodyPr>
          <a:lstStyle/>
          <a:p>
            <a:pPr marL="285750" indent="-285750">
              <a:buFont typeface="Arial" panose="020B0604020202020204" pitchFamily="34" charset="0"/>
              <a:buChar char="•"/>
            </a:pPr>
            <a:r>
              <a:rPr lang="en-US" dirty="0"/>
              <a:t>Lighting solutions offer a wide range of solutions </a:t>
            </a:r>
            <a:r>
              <a:rPr lang="tr-TR" dirty="0" err="1"/>
              <a:t>with</a:t>
            </a:r>
            <a:r>
              <a:rPr lang="tr-TR" dirty="0"/>
              <a:t> </a:t>
            </a:r>
            <a:r>
              <a:rPr lang="en-US" dirty="0"/>
              <a:t>armature-based applications, from one-room offices to thousands of rooms in commercial buildings. </a:t>
            </a:r>
            <a:r>
              <a:rPr lang="tr-TR" dirty="0"/>
              <a:t> </a:t>
            </a:r>
          </a:p>
          <a:p>
            <a:pPr marL="285750" indent="-285750">
              <a:buFont typeface="Arial" panose="020B0604020202020204" pitchFamily="34" charset="0"/>
              <a:buChar char="•"/>
            </a:pPr>
            <a:endParaRPr lang="tr-TR" dirty="0"/>
          </a:p>
          <a:p>
            <a:pPr marL="285750" indent="-285750">
              <a:buFont typeface="Arial" panose="020B0604020202020204" pitchFamily="34" charset="0"/>
              <a:buChar char="•"/>
            </a:pPr>
            <a:r>
              <a:rPr lang="tr-TR" dirty="0" err="1"/>
              <a:t>The</a:t>
            </a:r>
            <a:r>
              <a:rPr lang="tr-TR" dirty="0"/>
              <a:t> </a:t>
            </a:r>
            <a:r>
              <a:rPr lang="tr-TR" dirty="0" err="1"/>
              <a:t>scenarios</a:t>
            </a:r>
            <a:r>
              <a:rPr lang="tr-TR" dirty="0"/>
              <a:t> </a:t>
            </a:r>
            <a:r>
              <a:rPr lang="tr-TR" dirty="0" err="1"/>
              <a:t>are</a:t>
            </a:r>
            <a:r>
              <a:rPr lang="tr-TR" dirty="0"/>
              <a:t> </a:t>
            </a:r>
            <a:r>
              <a:rPr lang="tr-TR" dirty="0" err="1"/>
              <a:t>determined</a:t>
            </a:r>
            <a:r>
              <a:rPr lang="tr-TR" dirty="0"/>
              <a:t> </a:t>
            </a:r>
            <a:r>
              <a:rPr lang="tr-TR" dirty="0" err="1"/>
              <a:t>by</a:t>
            </a:r>
            <a:r>
              <a:rPr lang="tr-TR" dirty="0"/>
              <a:t> </a:t>
            </a:r>
            <a:r>
              <a:rPr lang="tr-TR" dirty="0" err="1"/>
              <a:t>sensors</a:t>
            </a:r>
            <a:r>
              <a:rPr lang="tr-TR" dirty="0"/>
              <a:t>, </a:t>
            </a:r>
            <a:r>
              <a:rPr lang="tr-TR" dirty="0" err="1"/>
              <a:t>events</a:t>
            </a:r>
            <a:r>
              <a:rPr lang="tr-TR" dirty="0"/>
              <a:t>, </a:t>
            </a:r>
            <a:r>
              <a:rPr lang="tr-TR" dirty="0" err="1"/>
              <a:t>or</a:t>
            </a:r>
            <a:r>
              <a:rPr lang="tr-TR" dirty="0"/>
              <a:t> </a:t>
            </a:r>
            <a:r>
              <a:rPr lang="tr-TR" dirty="0" err="1"/>
              <a:t>users</a:t>
            </a:r>
            <a:r>
              <a:rPr lang="tr-TR" dirty="0"/>
              <a:t> in </a:t>
            </a:r>
            <a:r>
              <a:rPr lang="tr-TR" dirty="0" err="1"/>
              <a:t>the</a:t>
            </a:r>
            <a:r>
              <a:rPr lang="tr-TR" dirty="0"/>
              <a:t> </a:t>
            </a:r>
            <a:r>
              <a:rPr lang="tr-TR" dirty="0" err="1"/>
              <a:t>building</a:t>
            </a:r>
            <a:endParaRPr lang="tr-TR" dirty="0"/>
          </a:p>
          <a:p>
            <a:pPr marL="285750" indent="-285750">
              <a:buFont typeface="Arial" panose="020B0604020202020204" pitchFamily="34" charset="0"/>
              <a:buChar char="•"/>
            </a:pPr>
            <a:endParaRPr lang="tr-TR" dirty="0"/>
          </a:p>
          <a:p>
            <a:pPr marL="285750" indent="-285750">
              <a:buFont typeface="Arial" panose="020B0604020202020204" pitchFamily="34" charset="0"/>
              <a:buChar char="•"/>
            </a:pPr>
            <a:r>
              <a:rPr lang="en-US" dirty="0"/>
              <a:t>Reports battery test and fault conditions of emergency lighting fixtures in the facility.</a:t>
            </a:r>
            <a:endParaRPr lang="tr-TR" dirty="0"/>
          </a:p>
        </p:txBody>
      </p:sp>
      <p:pic>
        <p:nvPicPr>
          <p:cNvPr id="5" name="Picture 4">
            <a:extLst>
              <a:ext uri="{FF2B5EF4-FFF2-40B4-BE49-F238E27FC236}">
                <a16:creationId xmlns:a16="http://schemas.microsoft.com/office/drawing/2014/main" id="{69322E76-E312-4F0A-8598-52F7AF77B819}"/>
              </a:ext>
            </a:extLst>
          </p:cNvPr>
          <p:cNvPicPr>
            <a:picLocks noChangeAspect="1"/>
          </p:cNvPicPr>
          <p:nvPr/>
        </p:nvPicPr>
        <p:blipFill rotWithShape="1">
          <a:blip r:embed="rId3">
            <a:extLst>
              <a:ext uri="{28A0092B-C50C-407E-A947-70E740481C1C}">
                <a14:useLocalDpi xmlns:a14="http://schemas.microsoft.com/office/drawing/2010/main" val="0"/>
              </a:ext>
            </a:extLst>
          </a:blip>
          <a:srcRect l="-197" t="458" r="34784" b="-458"/>
          <a:stretch/>
        </p:blipFill>
        <p:spPr>
          <a:xfrm>
            <a:off x="-1" y="722817"/>
            <a:ext cx="6096001" cy="6135182"/>
          </a:xfrm>
          <a:prstGeom prst="rect">
            <a:avLst/>
          </a:prstGeom>
        </p:spPr>
      </p:pic>
      <p:sp>
        <p:nvSpPr>
          <p:cNvPr id="2" name="Rectangle 1">
            <a:extLst>
              <a:ext uri="{FF2B5EF4-FFF2-40B4-BE49-F238E27FC236}">
                <a16:creationId xmlns:a16="http://schemas.microsoft.com/office/drawing/2014/main" id="{E033EFDF-00BC-4894-9940-E2B84A73666E}"/>
              </a:ext>
            </a:extLst>
          </p:cNvPr>
          <p:cNvSpPr/>
          <p:nvPr/>
        </p:nvSpPr>
        <p:spPr>
          <a:xfrm>
            <a:off x="7014587" y="1443427"/>
            <a:ext cx="1236557" cy="461665"/>
          </a:xfrm>
          <a:prstGeom prst="rect">
            <a:avLst/>
          </a:prstGeom>
        </p:spPr>
        <p:txBody>
          <a:bodyPr wrap="none">
            <a:spAutoFit/>
          </a:bodyPr>
          <a:lstStyle/>
          <a:p>
            <a:pPr algn="ctr"/>
            <a:r>
              <a:rPr lang="tr-TR" sz="2400" dirty="0" err="1">
                <a:ln w="0"/>
                <a:effectLst>
                  <a:outerShdw blurRad="38100" dist="19050" dir="2700000" algn="tl" rotWithShape="0">
                    <a:schemeClr val="dk1">
                      <a:alpha val="40000"/>
                    </a:schemeClr>
                  </a:outerShdw>
                </a:effectLst>
              </a:rPr>
              <a:t>Lighting</a:t>
            </a:r>
            <a:r>
              <a:rPr lang="tr-TR" sz="2400" dirty="0">
                <a:ln w="0"/>
                <a:effectLst>
                  <a:outerShdw blurRad="38100" dist="19050" dir="2700000" algn="tl" rotWithShape="0">
                    <a:schemeClr val="dk1">
                      <a:alpha val="40000"/>
                    </a:schemeClr>
                  </a:outerShdw>
                </a:effectLst>
              </a:rPr>
              <a:t> </a:t>
            </a:r>
          </a:p>
        </p:txBody>
      </p:sp>
    </p:spTree>
    <p:extLst>
      <p:ext uri="{BB962C8B-B14F-4D97-AF65-F5344CB8AC3E}">
        <p14:creationId xmlns:p14="http://schemas.microsoft.com/office/powerpoint/2010/main" val="1511042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2" end="2"/>
                                            </p:txEl>
                                          </p:spTgt>
                                        </p:tgtEl>
                                        <p:attrNameLst>
                                          <p:attrName>style.visibility</p:attrName>
                                        </p:attrNameLst>
                                      </p:cBhvr>
                                      <p:to>
                                        <p:strVal val="visible"/>
                                      </p:to>
                                    </p:set>
                                    <p:animEffect transition="in" filter="fade">
                                      <p:cBhvr>
                                        <p:cTn id="12" dur="5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 6"/>
          <p:cNvGrpSpPr/>
          <p:nvPr/>
        </p:nvGrpSpPr>
        <p:grpSpPr>
          <a:xfrm>
            <a:off x="0" y="1"/>
            <a:ext cx="12191999" cy="722816"/>
            <a:chOff x="0" y="1"/>
            <a:chExt cx="12191999" cy="722816"/>
          </a:xfrm>
        </p:grpSpPr>
        <p:sp>
          <p:nvSpPr>
            <p:cNvPr id="6" name="Dikdörtgen 5"/>
            <p:cNvSpPr/>
            <p:nvPr/>
          </p:nvSpPr>
          <p:spPr>
            <a:xfrm>
              <a:off x="0" y="1"/>
              <a:ext cx="12191999" cy="722816"/>
            </a:xfrm>
            <a:prstGeom prst="rect">
              <a:avLst/>
            </a:prstGeom>
            <a:solidFill>
              <a:schemeClr val="tx1">
                <a:lumMod val="65000"/>
                <a:lumOff val="3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latin typeface="Helvetica" panose="020B0604020202020204" pitchFamily="34" charset="0"/>
                <a:cs typeface="Helvetica" panose="020B0604020202020204" pitchFamily="34" charset="0"/>
              </a:endParaRP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804" y="196947"/>
              <a:ext cx="2044511" cy="341203"/>
            </a:xfrm>
            <a:prstGeom prst="rect">
              <a:avLst/>
            </a:prstGeom>
          </p:spPr>
        </p:pic>
      </p:grpSp>
      <p:sp>
        <p:nvSpPr>
          <p:cNvPr id="8" name="Dikdörtgen 7"/>
          <p:cNvSpPr/>
          <p:nvPr/>
        </p:nvSpPr>
        <p:spPr>
          <a:xfrm>
            <a:off x="2204824" y="261152"/>
            <a:ext cx="2736647" cy="369332"/>
          </a:xfrm>
          <a:prstGeom prst="rect">
            <a:avLst/>
          </a:prstGeom>
        </p:spPr>
        <p:txBody>
          <a:bodyPr wrap="none">
            <a:spAutoFit/>
          </a:bodyPr>
          <a:lstStyle/>
          <a:p>
            <a:r>
              <a:rPr lang="tr-TR" i="1" dirty="0">
                <a:solidFill>
                  <a:schemeClr val="bg1"/>
                </a:solidFill>
                <a:latin typeface="Helvetica" panose="020B0604020202020204" pitchFamily="34" charset="0"/>
                <a:cs typeface="Helvetica" panose="020B0604020202020204" pitchFamily="34" charset="0"/>
              </a:rPr>
              <a:t>Developer of uniqueness</a:t>
            </a:r>
          </a:p>
        </p:txBody>
      </p:sp>
      <p:sp>
        <p:nvSpPr>
          <p:cNvPr id="3" name="Alt Bilgi Yer Tutucusu 2">
            <a:extLst>
              <a:ext uri="{FF2B5EF4-FFF2-40B4-BE49-F238E27FC236}">
                <a16:creationId xmlns:a16="http://schemas.microsoft.com/office/drawing/2014/main" id="{099517B1-7FD1-4B5A-8260-1C9393CE34D6}"/>
              </a:ext>
            </a:extLst>
          </p:cNvPr>
          <p:cNvSpPr>
            <a:spLocks noGrp="1"/>
          </p:cNvSpPr>
          <p:nvPr>
            <p:ph type="ftr" sz="quarter" idx="11"/>
          </p:nvPr>
        </p:nvSpPr>
        <p:spPr/>
        <p:txBody>
          <a:bodyPr/>
          <a:lstStyle/>
          <a:p>
            <a:r>
              <a:rPr lang="tr-TR">
                <a:solidFill>
                  <a:prstClr val="black">
                    <a:tint val="75000"/>
                  </a:prstClr>
                </a:solidFill>
              </a:rPr>
              <a:t>www.interra.com.tr</a:t>
            </a:r>
          </a:p>
        </p:txBody>
      </p:sp>
      <p:pic>
        <p:nvPicPr>
          <p:cNvPr id="11" name="Picture 10">
            <a:extLst>
              <a:ext uri="{FF2B5EF4-FFF2-40B4-BE49-F238E27FC236}">
                <a16:creationId xmlns:a16="http://schemas.microsoft.com/office/drawing/2014/main" id="{E55B5F4B-155D-4E4F-B7B7-1D3B5C67876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641" t="13489" r="16767" b="14767"/>
          <a:stretch/>
        </p:blipFill>
        <p:spPr>
          <a:xfrm>
            <a:off x="3253499" y="3754579"/>
            <a:ext cx="2089443" cy="1918795"/>
          </a:xfrm>
          <a:prstGeom prst="rect">
            <a:avLst/>
          </a:prstGeom>
        </p:spPr>
      </p:pic>
      <p:pic>
        <p:nvPicPr>
          <p:cNvPr id="16" name="Picture 15">
            <a:extLst>
              <a:ext uri="{FF2B5EF4-FFF2-40B4-BE49-F238E27FC236}">
                <a16:creationId xmlns:a16="http://schemas.microsoft.com/office/drawing/2014/main" id="{E0188BF2-1212-4F0D-998A-D8C07429BD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42149" y="1351087"/>
            <a:ext cx="2312145" cy="1688474"/>
          </a:xfrm>
          <a:prstGeom prst="rect">
            <a:avLst/>
          </a:prstGeom>
        </p:spPr>
      </p:pic>
      <p:pic>
        <p:nvPicPr>
          <p:cNvPr id="18" name="Picture 17">
            <a:extLst>
              <a:ext uri="{FF2B5EF4-FFF2-40B4-BE49-F238E27FC236}">
                <a16:creationId xmlns:a16="http://schemas.microsoft.com/office/drawing/2014/main" id="{4BBE5ABE-16C1-493C-B834-97F79FA40F78}"/>
              </a:ext>
            </a:extLst>
          </p:cNvPr>
          <p:cNvPicPr>
            <a:picLocks noChangeAspect="1"/>
          </p:cNvPicPr>
          <p:nvPr/>
        </p:nvPicPr>
        <p:blipFill>
          <a:blip r:embed="rId5"/>
          <a:stretch>
            <a:fillRect/>
          </a:stretch>
        </p:blipFill>
        <p:spPr>
          <a:xfrm>
            <a:off x="968082" y="1411244"/>
            <a:ext cx="1527468" cy="1682959"/>
          </a:xfrm>
          <a:prstGeom prst="rect">
            <a:avLst/>
          </a:prstGeom>
        </p:spPr>
      </p:pic>
      <p:pic>
        <p:nvPicPr>
          <p:cNvPr id="22" name="Picture 21">
            <a:extLst>
              <a:ext uri="{FF2B5EF4-FFF2-40B4-BE49-F238E27FC236}">
                <a16:creationId xmlns:a16="http://schemas.microsoft.com/office/drawing/2014/main" id="{40E324DE-BB54-4433-97F6-C2B099C8D1E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9587" r="18683" b="17453"/>
          <a:stretch/>
        </p:blipFill>
        <p:spPr>
          <a:xfrm>
            <a:off x="872832" y="3782630"/>
            <a:ext cx="2089443" cy="1862694"/>
          </a:xfrm>
          <a:prstGeom prst="rect">
            <a:avLst/>
          </a:prstGeom>
        </p:spPr>
      </p:pic>
      <p:sp>
        <p:nvSpPr>
          <p:cNvPr id="2" name="Rectangle 1">
            <a:extLst>
              <a:ext uri="{FF2B5EF4-FFF2-40B4-BE49-F238E27FC236}">
                <a16:creationId xmlns:a16="http://schemas.microsoft.com/office/drawing/2014/main" id="{253F7D86-568C-4179-AFDD-A9F379BA5C0C}"/>
              </a:ext>
            </a:extLst>
          </p:cNvPr>
          <p:cNvSpPr/>
          <p:nvPr/>
        </p:nvSpPr>
        <p:spPr>
          <a:xfrm>
            <a:off x="6849060" y="1564564"/>
            <a:ext cx="3860800" cy="3970318"/>
          </a:xfrm>
          <a:prstGeom prst="rect">
            <a:avLst/>
          </a:prstGeom>
        </p:spPr>
        <p:txBody>
          <a:bodyPr wrap="square">
            <a:spAutoFit/>
          </a:bodyPr>
          <a:lstStyle/>
          <a:p>
            <a:pPr marL="285750" indent="-285750">
              <a:buFont typeface="Arial" panose="020B0604020202020204" pitchFamily="34" charset="0"/>
              <a:buChar char="•"/>
            </a:pPr>
            <a:r>
              <a:rPr lang="tr-TR" dirty="0"/>
              <a:t>Standart </a:t>
            </a:r>
            <a:r>
              <a:rPr lang="tr-TR" dirty="0" err="1"/>
              <a:t>luminaires</a:t>
            </a:r>
            <a:r>
              <a:rPr lang="tr-TR" dirty="0"/>
              <a:t> </a:t>
            </a:r>
            <a:r>
              <a:rPr lang="tr-TR" dirty="0" err="1"/>
              <a:t>are</a:t>
            </a:r>
            <a:r>
              <a:rPr lang="tr-TR" dirty="0"/>
              <a:t> </a:t>
            </a:r>
            <a:r>
              <a:rPr lang="tr-TR" dirty="0" err="1"/>
              <a:t>managed</a:t>
            </a:r>
            <a:r>
              <a:rPr lang="tr-TR" dirty="0"/>
              <a:t> as </a:t>
            </a:r>
            <a:r>
              <a:rPr lang="tr-TR" dirty="0" err="1"/>
              <a:t>single</a:t>
            </a:r>
            <a:r>
              <a:rPr lang="tr-TR" dirty="0"/>
              <a:t> </a:t>
            </a:r>
            <a:r>
              <a:rPr lang="tr-TR" dirty="0" err="1"/>
              <a:t>or</a:t>
            </a:r>
            <a:r>
              <a:rPr lang="tr-TR" dirty="0"/>
              <a:t> </a:t>
            </a:r>
            <a:r>
              <a:rPr lang="tr-TR" dirty="0" err="1"/>
              <a:t>group</a:t>
            </a:r>
            <a:r>
              <a:rPr lang="tr-TR" dirty="0"/>
              <a:t> </a:t>
            </a:r>
            <a:r>
              <a:rPr lang="tr-TR" dirty="0" err="1"/>
              <a:t>with</a:t>
            </a:r>
            <a:r>
              <a:rPr lang="tr-TR" dirty="0"/>
              <a:t> </a:t>
            </a:r>
            <a:r>
              <a:rPr lang="tr-TR" dirty="0" err="1"/>
              <a:t>switching</a:t>
            </a:r>
            <a:r>
              <a:rPr lang="tr-TR" dirty="0"/>
              <a:t> </a:t>
            </a:r>
            <a:r>
              <a:rPr lang="tr-TR" dirty="0" err="1"/>
              <a:t>modules</a:t>
            </a:r>
            <a:r>
              <a:rPr lang="tr-TR" dirty="0"/>
              <a:t>.</a:t>
            </a:r>
          </a:p>
          <a:p>
            <a:pPr marL="285750" indent="-285750">
              <a:buFont typeface="Arial" panose="020B0604020202020204" pitchFamily="34" charset="0"/>
              <a:buChar char="•"/>
            </a:pPr>
            <a:endParaRPr lang="tr-TR" dirty="0"/>
          </a:p>
          <a:p>
            <a:pPr marL="285750" indent="-285750">
              <a:buFont typeface="Arial" panose="020B0604020202020204" pitchFamily="34" charset="0"/>
              <a:buChar char="•"/>
            </a:pPr>
            <a:r>
              <a:rPr lang="en-US" dirty="0"/>
              <a:t>With Dali Gateway, you can manage</a:t>
            </a:r>
            <a:r>
              <a:rPr lang="tr-TR" dirty="0"/>
              <a:t> </a:t>
            </a:r>
            <a:r>
              <a:rPr lang="tr-TR" dirty="0" err="1"/>
              <a:t>and</a:t>
            </a:r>
            <a:r>
              <a:rPr lang="tr-TR" dirty="0"/>
              <a:t> </a:t>
            </a:r>
            <a:r>
              <a:rPr lang="tr-TR" dirty="0" err="1"/>
              <a:t>monitor</a:t>
            </a:r>
            <a:r>
              <a:rPr lang="en-US" dirty="0"/>
              <a:t> dimmable and addressable lighting fixtures.</a:t>
            </a:r>
            <a:endParaRPr lang="tr-TR" dirty="0"/>
          </a:p>
          <a:p>
            <a:pPr marL="285750" indent="-285750">
              <a:buFont typeface="Arial" panose="020B0604020202020204" pitchFamily="34" charset="0"/>
              <a:buChar char="•"/>
            </a:pPr>
            <a:endParaRPr lang="tr-TR" dirty="0"/>
          </a:p>
          <a:p>
            <a:pPr marL="285750" indent="-285750">
              <a:buFont typeface="Arial" panose="020B0604020202020204" pitchFamily="34" charset="0"/>
              <a:buChar char="•"/>
            </a:pPr>
            <a:r>
              <a:rPr lang="tr-TR" dirty="0" err="1"/>
              <a:t>With</a:t>
            </a:r>
            <a:r>
              <a:rPr lang="tr-TR" dirty="0"/>
              <a:t> KNX Universal </a:t>
            </a:r>
            <a:r>
              <a:rPr lang="tr-TR" dirty="0" err="1"/>
              <a:t>Dimmer</a:t>
            </a:r>
            <a:r>
              <a:rPr lang="tr-TR" dirty="0"/>
              <a:t> </a:t>
            </a:r>
            <a:r>
              <a:rPr lang="tr-TR" dirty="0" err="1"/>
              <a:t>Module</a:t>
            </a:r>
            <a:r>
              <a:rPr lang="tr-TR" dirty="0"/>
              <a:t>, </a:t>
            </a:r>
            <a:r>
              <a:rPr lang="tr-TR" dirty="0" err="1"/>
              <a:t>incandescent</a:t>
            </a:r>
            <a:r>
              <a:rPr lang="tr-TR" dirty="0"/>
              <a:t>, </a:t>
            </a:r>
            <a:r>
              <a:rPr lang="tr-TR" dirty="0" err="1"/>
              <a:t>halogen</a:t>
            </a:r>
            <a:r>
              <a:rPr lang="tr-TR" dirty="0"/>
              <a:t> </a:t>
            </a:r>
            <a:r>
              <a:rPr lang="tr-TR" dirty="0" err="1"/>
              <a:t>and</a:t>
            </a:r>
            <a:r>
              <a:rPr lang="tr-TR" dirty="0"/>
              <a:t> </a:t>
            </a:r>
            <a:r>
              <a:rPr lang="tr-TR" dirty="0" err="1"/>
              <a:t>dimmable</a:t>
            </a:r>
            <a:r>
              <a:rPr lang="tr-TR" dirty="0"/>
              <a:t> LED can </a:t>
            </a:r>
            <a:r>
              <a:rPr lang="tr-TR" dirty="0" err="1"/>
              <a:t>control</a:t>
            </a:r>
            <a:r>
              <a:rPr lang="tr-TR" dirty="0"/>
              <a:t>.</a:t>
            </a:r>
          </a:p>
          <a:p>
            <a:pPr marL="285750" indent="-285750">
              <a:buFont typeface="Arial" panose="020B0604020202020204" pitchFamily="34" charset="0"/>
              <a:buChar char="•"/>
            </a:pPr>
            <a:endParaRPr lang="tr-TR" dirty="0"/>
          </a:p>
          <a:p>
            <a:pPr marL="285750" indent="-285750">
              <a:buFont typeface="Arial" panose="020B0604020202020204" pitchFamily="34" charset="0"/>
              <a:buChar char="•"/>
            </a:pPr>
            <a:r>
              <a:rPr lang="tr-TR" dirty="0" err="1"/>
              <a:t>With</a:t>
            </a:r>
            <a:r>
              <a:rPr lang="tr-TR" dirty="0"/>
              <a:t> DMX </a:t>
            </a:r>
            <a:r>
              <a:rPr lang="tr-TR" dirty="0" err="1"/>
              <a:t>module</a:t>
            </a:r>
            <a:r>
              <a:rPr lang="tr-TR" dirty="0"/>
              <a:t>, RGB, Robot </a:t>
            </a:r>
            <a:r>
              <a:rPr lang="tr-TR" dirty="0" err="1"/>
              <a:t>Lights</a:t>
            </a:r>
            <a:r>
              <a:rPr lang="tr-TR" dirty="0"/>
              <a:t>, </a:t>
            </a:r>
            <a:r>
              <a:rPr lang="tr-TR" dirty="0" err="1"/>
              <a:t>Scene</a:t>
            </a:r>
            <a:r>
              <a:rPr lang="tr-TR" dirty="0"/>
              <a:t> </a:t>
            </a:r>
            <a:r>
              <a:rPr lang="tr-TR" dirty="0" err="1"/>
              <a:t>Devices</a:t>
            </a:r>
            <a:r>
              <a:rPr lang="tr-TR" dirty="0"/>
              <a:t> can </a:t>
            </a:r>
            <a:r>
              <a:rPr lang="tr-TR" dirty="0" err="1"/>
              <a:t>manage</a:t>
            </a:r>
            <a:r>
              <a:rPr lang="tr-TR" dirty="0"/>
              <a:t>.</a:t>
            </a:r>
          </a:p>
        </p:txBody>
      </p:sp>
      <p:sp>
        <p:nvSpPr>
          <p:cNvPr id="19" name="Rectangle 18">
            <a:extLst>
              <a:ext uri="{FF2B5EF4-FFF2-40B4-BE49-F238E27FC236}">
                <a16:creationId xmlns:a16="http://schemas.microsoft.com/office/drawing/2014/main" id="{212F0544-DB49-4B7F-9684-2DD189CCA279}"/>
              </a:ext>
            </a:extLst>
          </p:cNvPr>
          <p:cNvSpPr/>
          <p:nvPr/>
        </p:nvSpPr>
        <p:spPr>
          <a:xfrm>
            <a:off x="7140360" y="1038138"/>
            <a:ext cx="2158475" cy="461665"/>
          </a:xfrm>
          <a:prstGeom prst="rect">
            <a:avLst/>
          </a:prstGeom>
        </p:spPr>
        <p:txBody>
          <a:bodyPr wrap="none">
            <a:spAutoFit/>
          </a:bodyPr>
          <a:lstStyle/>
          <a:p>
            <a:pPr algn="ctr"/>
            <a:r>
              <a:rPr lang="tr-TR" sz="2400" dirty="0" err="1">
                <a:ln w="0"/>
                <a:effectLst>
                  <a:outerShdw blurRad="38100" dist="19050" dir="2700000" algn="tl" rotWithShape="0">
                    <a:schemeClr val="dk1">
                      <a:alpha val="40000"/>
                    </a:schemeClr>
                  </a:outerShdw>
                </a:effectLst>
              </a:rPr>
              <a:t>Lighting</a:t>
            </a:r>
            <a:r>
              <a:rPr lang="tr-TR" sz="2400" dirty="0">
                <a:ln w="0"/>
                <a:effectLst>
                  <a:outerShdw blurRad="38100" dist="19050" dir="2700000" algn="tl" rotWithShape="0">
                    <a:schemeClr val="dk1">
                      <a:alpha val="40000"/>
                    </a:schemeClr>
                  </a:outerShdw>
                </a:effectLst>
              </a:rPr>
              <a:t> Control</a:t>
            </a:r>
          </a:p>
        </p:txBody>
      </p:sp>
    </p:spTree>
    <p:extLst>
      <p:ext uri="{BB962C8B-B14F-4D97-AF65-F5344CB8AC3E}">
        <p14:creationId xmlns:p14="http://schemas.microsoft.com/office/powerpoint/2010/main" val="586325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fade">
                                      <p:cBhvr>
                                        <p:cTn id="1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 6"/>
          <p:cNvGrpSpPr/>
          <p:nvPr/>
        </p:nvGrpSpPr>
        <p:grpSpPr>
          <a:xfrm>
            <a:off x="0" y="1"/>
            <a:ext cx="12191999" cy="722816"/>
            <a:chOff x="0" y="1"/>
            <a:chExt cx="12191999" cy="722816"/>
          </a:xfrm>
        </p:grpSpPr>
        <p:sp>
          <p:nvSpPr>
            <p:cNvPr id="6" name="Dikdörtgen 5"/>
            <p:cNvSpPr/>
            <p:nvPr/>
          </p:nvSpPr>
          <p:spPr>
            <a:xfrm>
              <a:off x="0" y="1"/>
              <a:ext cx="12191999" cy="722816"/>
            </a:xfrm>
            <a:prstGeom prst="rect">
              <a:avLst/>
            </a:prstGeom>
            <a:solidFill>
              <a:schemeClr val="tx1">
                <a:lumMod val="65000"/>
                <a:lumOff val="3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latin typeface="Helvetica" panose="020B0604020202020204" pitchFamily="34" charset="0"/>
                <a:cs typeface="Helvetica" panose="020B0604020202020204" pitchFamily="34" charset="0"/>
              </a:endParaRP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804" y="196947"/>
              <a:ext cx="2044511" cy="341203"/>
            </a:xfrm>
            <a:prstGeom prst="rect">
              <a:avLst/>
            </a:prstGeom>
          </p:spPr>
        </p:pic>
      </p:grpSp>
      <p:sp>
        <p:nvSpPr>
          <p:cNvPr id="8" name="Dikdörtgen 7"/>
          <p:cNvSpPr/>
          <p:nvPr/>
        </p:nvSpPr>
        <p:spPr>
          <a:xfrm>
            <a:off x="2204824" y="261152"/>
            <a:ext cx="2736647" cy="369332"/>
          </a:xfrm>
          <a:prstGeom prst="rect">
            <a:avLst/>
          </a:prstGeom>
        </p:spPr>
        <p:txBody>
          <a:bodyPr wrap="none">
            <a:spAutoFit/>
          </a:bodyPr>
          <a:lstStyle/>
          <a:p>
            <a:r>
              <a:rPr lang="tr-TR" i="1" dirty="0">
                <a:solidFill>
                  <a:schemeClr val="bg1"/>
                </a:solidFill>
                <a:latin typeface="Helvetica" panose="020B0604020202020204" pitchFamily="34" charset="0"/>
                <a:cs typeface="Helvetica" panose="020B0604020202020204" pitchFamily="34" charset="0"/>
              </a:rPr>
              <a:t>Developer of uniqueness</a:t>
            </a:r>
          </a:p>
        </p:txBody>
      </p:sp>
      <p:sp>
        <p:nvSpPr>
          <p:cNvPr id="3" name="Alt Bilgi Yer Tutucusu 2">
            <a:extLst>
              <a:ext uri="{FF2B5EF4-FFF2-40B4-BE49-F238E27FC236}">
                <a16:creationId xmlns:a16="http://schemas.microsoft.com/office/drawing/2014/main" id="{099517B1-7FD1-4B5A-8260-1C9393CE34D6}"/>
              </a:ext>
            </a:extLst>
          </p:cNvPr>
          <p:cNvSpPr>
            <a:spLocks noGrp="1"/>
          </p:cNvSpPr>
          <p:nvPr>
            <p:ph type="ftr" sz="quarter" idx="11"/>
          </p:nvPr>
        </p:nvSpPr>
        <p:spPr/>
        <p:txBody>
          <a:bodyPr/>
          <a:lstStyle/>
          <a:p>
            <a:r>
              <a:rPr lang="tr-TR">
                <a:solidFill>
                  <a:prstClr val="black">
                    <a:tint val="75000"/>
                  </a:prstClr>
                </a:solidFill>
              </a:rPr>
              <a:t>www.interra.com.tr</a:t>
            </a:r>
          </a:p>
        </p:txBody>
      </p:sp>
      <p:sp>
        <p:nvSpPr>
          <p:cNvPr id="9" name="Metin kutusu 6">
            <a:extLst>
              <a:ext uri="{FF2B5EF4-FFF2-40B4-BE49-F238E27FC236}">
                <a16:creationId xmlns:a16="http://schemas.microsoft.com/office/drawing/2014/main" id="{36BF8783-B299-4BCC-8431-5501C5A0791D}"/>
              </a:ext>
            </a:extLst>
          </p:cNvPr>
          <p:cNvSpPr txBox="1"/>
          <p:nvPr/>
        </p:nvSpPr>
        <p:spPr>
          <a:xfrm>
            <a:off x="7050743" y="1175674"/>
            <a:ext cx="2271776" cy="461665"/>
          </a:xfrm>
          <a:prstGeom prst="rect">
            <a:avLst/>
          </a:prstGeom>
          <a:noFill/>
        </p:spPr>
        <p:txBody>
          <a:bodyPr wrap="none" rtlCol="0">
            <a:spAutoFit/>
          </a:bodyPr>
          <a:lstStyle/>
          <a:p>
            <a:r>
              <a:rPr lang="tr-TR" sz="2400" dirty="0" err="1">
                <a:ln w="0"/>
                <a:effectLst>
                  <a:outerShdw blurRad="38100" dist="19050" dir="2700000" algn="tl" rotWithShape="0">
                    <a:schemeClr val="dk1">
                      <a:alpha val="40000"/>
                    </a:schemeClr>
                  </a:outerShdw>
                </a:effectLst>
              </a:rPr>
              <a:t>Air</a:t>
            </a:r>
            <a:r>
              <a:rPr lang="tr-TR" sz="2400" dirty="0">
                <a:ln w="0"/>
                <a:effectLst>
                  <a:outerShdw blurRad="38100" dist="19050" dir="2700000" algn="tl" rotWithShape="0">
                    <a:schemeClr val="dk1">
                      <a:alpha val="40000"/>
                    </a:schemeClr>
                  </a:outerShdw>
                </a:effectLst>
              </a:rPr>
              <a:t> </a:t>
            </a:r>
            <a:r>
              <a:rPr lang="tr-TR" sz="2400" dirty="0" err="1">
                <a:ln w="0"/>
                <a:effectLst>
                  <a:outerShdw blurRad="38100" dist="19050" dir="2700000" algn="tl" rotWithShape="0">
                    <a:schemeClr val="dk1">
                      <a:alpha val="40000"/>
                    </a:schemeClr>
                  </a:outerShdw>
                </a:effectLst>
              </a:rPr>
              <a:t>Conditioning</a:t>
            </a:r>
            <a:r>
              <a:rPr lang="tr-TR" sz="2400" dirty="0">
                <a:ln w="0"/>
                <a:effectLst>
                  <a:outerShdw blurRad="38100" dist="19050" dir="2700000" algn="tl" rotWithShape="0">
                    <a:schemeClr val="dk1">
                      <a:alpha val="40000"/>
                    </a:schemeClr>
                  </a:outerShdw>
                </a:effectLst>
              </a:rPr>
              <a:t> </a:t>
            </a:r>
          </a:p>
        </p:txBody>
      </p:sp>
      <p:pic>
        <p:nvPicPr>
          <p:cNvPr id="5" name="Picture 4">
            <a:extLst>
              <a:ext uri="{FF2B5EF4-FFF2-40B4-BE49-F238E27FC236}">
                <a16:creationId xmlns:a16="http://schemas.microsoft.com/office/drawing/2014/main" id="{B23A4B40-369F-4B13-AB24-002A5642C3D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8327" y="4664172"/>
            <a:ext cx="2607528" cy="2057304"/>
          </a:xfrm>
          <a:prstGeom prst="rect">
            <a:avLst/>
          </a:prstGeom>
        </p:spPr>
      </p:pic>
      <p:pic>
        <p:nvPicPr>
          <p:cNvPr id="12" name="Picture 11">
            <a:extLst>
              <a:ext uri="{FF2B5EF4-FFF2-40B4-BE49-F238E27FC236}">
                <a16:creationId xmlns:a16="http://schemas.microsoft.com/office/drawing/2014/main" id="{881D290F-3FD8-438C-B10E-72A3508D93F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9488" y="1396097"/>
            <a:ext cx="5800165" cy="3008835"/>
          </a:xfrm>
          <a:prstGeom prst="rect">
            <a:avLst/>
          </a:prstGeom>
        </p:spPr>
      </p:pic>
      <p:pic>
        <p:nvPicPr>
          <p:cNvPr id="16" name="Picture 15">
            <a:extLst>
              <a:ext uri="{FF2B5EF4-FFF2-40B4-BE49-F238E27FC236}">
                <a16:creationId xmlns:a16="http://schemas.microsoft.com/office/drawing/2014/main" id="{ED91D76D-E470-42E3-AF39-5D9BC8C227E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8054" t="10755" r="16997" b="15351"/>
          <a:stretch/>
        </p:blipFill>
        <p:spPr>
          <a:xfrm>
            <a:off x="804649" y="4712970"/>
            <a:ext cx="1400175" cy="1676401"/>
          </a:xfrm>
          <a:prstGeom prst="rect">
            <a:avLst/>
          </a:prstGeom>
        </p:spPr>
      </p:pic>
      <p:sp>
        <p:nvSpPr>
          <p:cNvPr id="2" name="Rectangle 1">
            <a:extLst>
              <a:ext uri="{FF2B5EF4-FFF2-40B4-BE49-F238E27FC236}">
                <a16:creationId xmlns:a16="http://schemas.microsoft.com/office/drawing/2014/main" id="{F925005D-FCE8-4BE4-B236-5F8A2BD5DA28}"/>
              </a:ext>
            </a:extLst>
          </p:cNvPr>
          <p:cNvSpPr/>
          <p:nvPr/>
        </p:nvSpPr>
        <p:spPr>
          <a:xfrm>
            <a:off x="7050743" y="1769028"/>
            <a:ext cx="4501769" cy="4247317"/>
          </a:xfrm>
          <a:prstGeom prst="rect">
            <a:avLst/>
          </a:prstGeom>
        </p:spPr>
        <p:txBody>
          <a:bodyPr wrap="square">
            <a:spAutoFit/>
          </a:bodyPr>
          <a:lstStyle/>
          <a:p>
            <a:pPr marL="285750" indent="-285750">
              <a:buFont typeface="Arial" panose="020B0604020202020204" pitchFamily="34" charset="0"/>
              <a:buChar char="•"/>
            </a:pPr>
            <a:r>
              <a:rPr lang="tr-TR" dirty="0" err="1"/>
              <a:t>Fancoil</a:t>
            </a:r>
            <a:r>
              <a:rPr lang="tr-TR" dirty="0"/>
              <a:t> </a:t>
            </a:r>
            <a:r>
              <a:rPr lang="tr-TR" dirty="0" err="1"/>
              <a:t>control</a:t>
            </a:r>
            <a:r>
              <a:rPr lang="tr-TR" dirty="0"/>
              <a:t> </a:t>
            </a:r>
            <a:r>
              <a:rPr lang="tr-TR" dirty="0" err="1"/>
              <a:t>units</a:t>
            </a:r>
            <a:r>
              <a:rPr lang="tr-TR" dirty="0"/>
              <a:t> </a:t>
            </a:r>
            <a:r>
              <a:rPr lang="tr-TR" dirty="0" err="1"/>
              <a:t>provide</a:t>
            </a:r>
            <a:r>
              <a:rPr lang="tr-TR" dirty="0"/>
              <a:t> </a:t>
            </a:r>
            <a:r>
              <a:rPr lang="tr-TR" dirty="0" err="1"/>
              <a:t>Heating</a:t>
            </a:r>
            <a:r>
              <a:rPr lang="tr-TR" dirty="0"/>
              <a:t>/</a:t>
            </a:r>
            <a:r>
              <a:rPr lang="tr-TR" dirty="0" err="1"/>
              <a:t>Cooling</a:t>
            </a:r>
            <a:r>
              <a:rPr lang="tr-TR" dirty="0"/>
              <a:t> </a:t>
            </a:r>
            <a:r>
              <a:rPr lang="tr-TR" dirty="0" err="1"/>
              <a:t>monitoring</a:t>
            </a:r>
            <a:r>
              <a:rPr lang="tr-TR" dirty="0"/>
              <a:t> </a:t>
            </a:r>
            <a:r>
              <a:rPr lang="tr-TR" dirty="0" err="1"/>
              <a:t>and</a:t>
            </a:r>
            <a:r>
              <a:rPr lang="tr-TR" dirty="0"/>
              <a:t> </a:t>
            </a:r>
            <a:r>
              <a:rPr lang="tr-TR" dirty="0" err="1"/>
              <a:t>management</a:t>
            </a:r>
            <a:r>
              <a:rPr lang="tr-TR" dirty="0"/>
              <a:t> </a:t>
            </a:r>
            <a:r>
              <a:rPr lang="tr-TR" dirty="0" err="1"/>
              <a:t>control</a:t>
            </a:r>
            <a:r>
              <a:rPr lang="tr-TR" dirty="0"/>
              <a:t>.</a:t>
            </a:r>
          </a:p>
          <a:p>
            <a:pPr marL="285750" indent="-285750">
              <a:buFont typeface="Arial" panose="020B0604020202020204" pitchFamily="34" charset="0"/>
              <a:buChar char="•"/>
            </a:pPr>
            <a:endParaRPr lang="tr-TR" dirty="0"/>
          </a:p>
          <a:p>
            <a:pPr marL="285750" indent="-285750">
              <a:buFont typeface="Arial" panose="020B0604020202020204" pitchFamily="34" charset="0"/>
              <a:buChar char="•"/>
            </a:pPr>
            <a:r>
              <a:rPr lang="en-US" dirty="0"/>
              <a:t>Reduction of heating in open window conditions.</a:t>
            </a:r>
            <a:endParaRPr lang="tr-TR" dirty="0"/>
          </a:p>
          <a:p>
            <a:pPr marL="285750" indent="-285750">
              <a:buFont typeface="Arial" panose="020B0604020202020204" pitchFamily="34" charset="0"/>
              <a:buChar char="•"/>
            </a:pPr>
            <a:endParaRPr lang="tr-TR" dirty="0"/>
          </a:p>
          <a:p>
            <a:pPr marL="285750" indent="-285750">
              <a:buFont typeface="Arial" panose="020B0604020202020204" pitchFamily="34" charset="0"/>
              <a:buChar char="•"/>
            </a:pPr>
            <a:r>
              <a:rPr lang="tr-TR" dirty="0"/>
              <a:t>ITR830, </a:t>
            </a:r>
            <a:r>
              <a:rPr lang="tr-TR" dirty="0" err="1"/>
              <a:t>used</a:t>
            </a:r>
            <a:r>
              <a:rPr lang="tr-TR" dirty="0"/>
              <a:t> </a:t>
            </a:r>
            <a:r>
              <a:rPr lang="tr-TR" dirty="0" err="1"/>
              <a:t>for</a:t>
            </a:r>
            <a:r>
              <a:rPr lang="tr-TR" dirty="0"/>
              <a:t> </a:t>
            </a:r>
            <a:r>
              <a:rPr lang="tr-TR" dirty="0" err="1"/>
              <a:t>monitor</a:t>
            </a:r>
            <a:r>
              <a:rPr lang="tr-TR" dirty="0"/>
              <a:t> </a:t>
            </a:r>
            <a:r>
              <a:rPr lang="tr-TR" dirty="0" err="1"/>
              <a:t>and</a:t>
            </a:r>
            <a:r>
              <a:rPr lang="tr-TR" dirty="0"/>
              <a:t> </a:t>
            </a:r>
            <a:r>
              <a:rPr lang="tr-TR" dirty="0" err="1"/>
              <a:t>control</a:t>
            </a:r>
            <a:r>
              <a:rPr lang="tr-TR" dirty="0"/>
              <a:t> Mitsubishi </a:t>
            </a:r>
            <a:r>
              <a:rPr lang="tr-TR" dirty="0" err="1"/>
              <a:t>Electric</a:t>
            </a:r>
            <a:r>
              <a:rPr lang="tr-TR" dirty="0"/>
              <a:t> </a:t>
            </a:r>
            <a:r>
              <a:rPr lang="tr-TR" dirty="0" err="1"/>
              <a:t>air</a:t>
            </a:r>
            <a:r>
              <a:rPr lang="tr-TR" dirty="0"/>
              <a:t> </a:t>
            </a:r>
            <a:r>
              <a:rPr lang="tr-TR" dirty="0" err="1"/>
              <a:t>condition</a:t>
            </a:r>
            <a:r>
              <a:rPr lang="tr-TR" dirty="0"/>
              <a:t> </a:t>
            </a:r>
            <a:r>
              <a:rPr lang="tr-TR" dirty="0" err="1"/>
              <a:t>devices</a:t>
            </a:r>
            <a:r>
              <a:rPr lang="tr-TR" dirty="0"/>
              <a:t> </a:t>
            </a:r>
            <a:r>
              <a:rPr lang="tr-TR" dirty="0" err="1"/>
              <a:t>all</a:t>
            </a:r>
            <a:r>
              <a:rPr lang="tr-TR" dirty="0"/>
              <a:t> </a:t>
            </a:r>
            <a:r>
              <a:rPr lang="tr-TR" dirty="0" err="1"/>
              <a:t>function</a:t>
            </a:r>
            <a:r>
              <a:rPr lang="tr-TR" dirty="0"/>
              <a:t> </a:t>
            </a:r>
            <a:r>
              <a:rPr lang="tr-TR" dirty="0" err="1"/>
              <a:t>and</a:t>
            </a:r>
            <a:r>
              <a:rPr lang="tr-TR" dirty="0"/>
              <a:t> </a:t>
            </a:r>
            <a:r>
              <a:rPr lang="tr-TR" dirty="0" err="1"/>
              <a:t>parameters</a:t>
            </a:r>
            <a:r>
              <a:rPr lang="tr-TR" dirty="0"/>
              <a:t>.</a:t>
            </a:r>
          </a:p>
          <a:p>
            <a:pPr marL="285750" indent="-285750">
              <a:buFont typeface="Arial" panose="020B0604020202020204" pitchFamily="34" charset="0"/>
              <a:buChar char="•"/>
            </a:pPr>
            <a:endParaRPr lang="tr-TR" dirty="0"/>
          </a:p>
          <a:p>
            <a:pPr marL="285750" indent="-285750">
              <a:buFont typeface="Arial" panose="020B0604020202020204" pitchFamily="34" charset="0"/>
              <a:buChar char="•"/>
            </a:pPr>
            <a:r>
              <a:rPr lang="tr-TR" dirty="0"/>
              <a:t>Central </a:t>
            </a:r>
            <a:r>
              <a:rPr lang="tr-TR" dirty="0" err="1"/>
              <a:t>control</a:t>
            </a:r>
            <a:r>
              <a:rPr lang="tr-TR" dirty="0"/>
              <a:t> </a:t>
            </a:r>
            <a:r>
              <a:rPr lang="tr-TR" dirty="0" err="1"/>
              <a:t>for</a:t>
            </a:r>
            <a:r>
              <a:rPr lang="tr-TR" dirty="0"/>
              <a:t> </a:t>
            </a:r>
            <a:r>
              <a:rPr lang="tr-TR" dirty="0" err="1"/>
              <a:t>night</a:t>
            </a:r>
            <a:r>
              <a:rPr lang="tr-TR" dirty="0"/>
              <a:t> </a:t>
            </a:r>
            <a:r>
              <a:rPr lang="tr-TR" dirty="0" err="1"/>
              <a:t>scenario</a:t>
            </a:r>
            <a:endParaRPr lang="tr-TR" dirty="0"/>
          </a:p>
          <a:p>
            <a:pPr marL="285750" indent="-285750">
              <a:buFont typeface="Arial" panose="020B0604020202020204" pitchFamily="34" charset="0"/>
              <a:buChar char="•"/>
            </a:pPr>
            <a:endParaRPr lang="tr-TR" dirty="0"/>
          </a:p>
          <a:p>
            <a:pPr marL="285750" indent="-285750">
              <a:buFont typeface="Arial" panose="020B0604020202020204" pitchFamily="34" charset="0"/>
              <a:buChar char="•"/>
            </a:pPr>
            <a:r>
              <a:rPr lang="tr-TR" dirty="0" err="1"/>
              <a:t>Energy</a:t>
            </a:r>
            <a:r>
              <a:rPr lang="tr-TR" dirty="0"/>
              <a:t> </a:t>
            </a:r>
            <a:r>
              <a:rPr lang="tr-TR" dirty="0" err="1"/>
              <a:t>efficiency</a:t>
            </a:r>
            <a:r>
              <a:rPr lang="tr-TR" dirty="0"/>
              <a:t> </a:t>
            </a:r>
            <a:r>
              <a:rPr lang="tr-TR" dirty="0" err="1"/>
              <a:t>air</a:t>
            </a:r>
            <a:r>
              <a:rPr lang="tr-TR" dirty="0"/>
              <a:t> </a:t>
            </a:r>
            <a:r>
              <a:rPr lang="tr-TR" dirty="0" err="1"/>
              <a:t>conditioning</a:t>
            </a:r>
            <a:r>
              <a:rPr lang="tr-TR" dirty="0"/>
              <a:t> </a:t>
            </a:r>
            <a:r>
              <a:rPr lang="tr-TR" dirty="0" err="1"/>
              <a:t>control</a:t>
            </a:r>
            <a:endParaRPr lang="tr-TR" dirty="0"/>
          </a:p>
          <a:p>
            <a:pPr marL="285750" indent="-285750">
              <a:buFont typeface="Arial" panose="020B0604020202020204" pitchFamily="34" charset="0"/>
              <a:buChar char="•"/>
            </a:pPr>
            <a:endParaRPr lang="tr-TR" dirty="0"/>
          </a:p>
        </p:txBody>
      </p:sp>
      <p:pic>
        <p:nvPicPr>
          <p:cNvPr id="14" name="Picture 8" descr="http://interra.com.tr/Images/Urun/itr-308-1106-interra-iswitch-with-lcd-8-button-champagne-aluminium251984263135.png">
            <a:extLst>
              <a:ext uri="{FF2B5EF4-FFF2-40B4-BE49-F238E27FC236}">
                <a16:creationId xmlns:a16="http://schemas.microsoft.com/office/drawing/2014/main" id="{5B81F5FC-24B7-420C-9804-0FEBD6A2D387}"/>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1386" t="12280" r="11717" b="4945"/>
          <a:stretch/>
        </p:blipFill>
        <p:spPr bwMode="auto">
          <a:xfrm>
            <a:off x="1308008" y="2890989"/>
            <a:ext cx="393456" cy="381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5280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42"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anim calcmode="lin" valueType="num">
                                      <p:cBhvr>
                                        <p:cTn id="14" dur="1000" fill="hold"/>
                                        <p:tgtEl>
                                          <p:spTgt spid="14"/>
                                        </p:tgtEl>
                                        <p:attrNameLst>
                                          <p:attrName>ppt_x</p:attrName>
                                        </p:attrNameLst>
                                      </p:cBhvr>
                                      <p:tavLst>
                                        <p:tav tm="0">
                                          <p:val>
                                            <p:strVal val="#ppt_x"/>
                                          </p:val>
                                        </p:tav>
                                        <p:tav tm="100000">
                                          <p:val>
                                            <p:strVal val="#ppt_x"/>
                                          </p:val>
                                        </p:tav>
                                      </p:tavLst>
                                    </p:anim>
                                    <p:anim calcmode="lin" valueType="num">
                                      <p:cBhvr>
                                        <p:cTn id="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animEffect transition="in" filter="fade">
                                      <p:cBhvr>
                                        <p:cTn id="25" dur="500"/>
                                        <p:tgtEl>
                                          <p:spTgt spid="2">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
                                            <p:txEl>
                                              <p:pRg st="2" end="2"/>
                                            </p:txEl>
                                          </p:spTgt>
                                        </p:tgtEl>
                                        <p:attrNameLst>
                                          <p:attrName>style.visibility</p:attrName>
                                        </p:attrNameLst>
                                      </p:cBhvr>
                                      <p:to>
                                        <p:strVal val="visible"/>
                                      </p:to>
                                    </p:set>
                                    <p:animEffect transition="in" filter="fade">
                                      <p:cBhvr>
                                        <p:cTn id="30" dur="500"/>
                                        <p:tgtEl>
                                          <p:spTgt spid="2">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500"/>
                                        <p:tgtEl>
                                          <p:spTgt spid="2">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
                                            <p:txEl>
                                              <p:pRg st="6" end="6"/>
                                            </p:txEl>
                                          </p:spTgt>
                                        </p:tgtEl>
                                        <p:attrNameLst>
                                          <p:attrName>style.visibility</p:attrName>
                                        </p:attrNameLst>
                                      </p:cBhvr>
                                      <p:to>
                                        <p:strVal val="visible"/>
                                      </p:to>
                                    </p:set>
                                    <p:animEffect transition="in" filter="fade">
                                      <p:cBhvr>
                                        <p:cTn id="40" dur="500"/>
                                        <p:tgtEl>
                                          <p:spTgt spid="2">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2">
                                            <p:txEl>
                                              <p:pRg st="8" end="8"/>
                                            </p:txEl>
                                          </p:spTgt>
                                        </p:tgtEl>
                                        <p:attrNameLst>
                                          <p:attrName>style.visibility</p:attrName>
                                        </p:attrNameLst>
                                      </p:cBhvr>
                                      <p:to>
                                        <p:strVal val="visible"/>
                                      </p:to>
                                    </p:set>
                                    <p:animEffect transition="in" filter="fade">
                                      <p:cBhvr>
                                        <p:cTn id="45"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Ofis Teması">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1696</TotalTime>
  <Words>2011</Words>
  <Application>Microsoft Office PowerPoint</Application>
  <PresentationFormat>Geniş ekran</PresentationFormat>
  <Paragraphs>400</Paragraphs>
  <Slides>38</Slides>
  <Notes>28</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38</vt:i4>
      </vt:variant>
    </vt:vector>
  </HeadingPairs>
  <TitlesOfParts>
    <vt:vector size="43" baseType="lpstr">
      <vt:lpstr>Arial</vt:lpstr>
      <vt:lpstr>Calibri</vt:lpstr>
      <vt:lpstr>Helvetica</vt:lpstr>
      <vt:lpstr>Wingdings</vt:lpstr>
      <vt:lpstr>Ofis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Doruk</dc:creator>
  <cp:lastModifiedBy>Nihat</cp:lastModifiedBy>
  <cp:revision>125</cp:revision>
  <dcterms:created xsi:type="dcterms:W3CDTF">2018-05-04T08:03:27Z</dcterms:created>
  <dcterms:modified xsi:type="dcterms:W3CDTF">2019-06-01T14:23:52Z</dcterms:modified>
</cp:coreProperties>
</file>